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4" r:id="rId2"/>
    <p:sldId id="261" r:id="rId3"/>
    <p:sldId id="275" r:id="rId4"/>
    <p:sldId id="279" r:id="rId5"/>
    <p:sldId id="280" r:id="rId6"/>
    <p:sldId id="285" r:id="rId7"/>
    <p:sldId id="286" r:id="rId8"/>
    <p:sldId id="281" r:id="rId9"/>
    <p:sldId id="282" r:id="rId10"/>
    <p:sldId id="283" r:id="rId11"/>
    <p:sldId id="290" r:id="rId12"/>
    <p:sldId id="284" r:id="rId13"/>
    <p:sldId id="291" r:id="rId14"/>
    <p:sldId id="288" r:id="rId15"/>
    <p:sldId id="277" r:id="rId16"/>
    <p:sldId id="278" r:id="rId17"/>
    <p:sldId id="287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A78570"/>
    <a:srgbClr val="927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askerville Old Face" panose="02020602080505020303" pitchFamily="18" charset="0"/>
              <a:ea typeface="Adobe Heiti Std R" panose="020B0400000000000000" pitchFamily="34" charset="-128"/>
            </a:rPr>
            <a:t>Alternative energy challenges in Egypt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Baskerville Old Face" panose="02020602080505020303" pitchFamily="18" charset="0"/>
            </a:rPr>
            <a:t> Previous solutions related to our solution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askerville Old Face" panose="02020602080505020303" pitchFamily="18" charset="0"/>
            </a:rPr>
            <a:t>Our chosen solution and how it works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BA1D02FB-6D45-4663-AFE9-D29FC8DA0E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50" b="0" dirty="0">
              <a:latin typeface="Baskerville Old Face" panose="02020602080505020303" pitchFamily="18" charset="0"/>
            </a:rPr>
            <a:t>How the solution matches the design requirements</a:t>
          </a:r>
        </a:p>
      </dgm:t>
    </dgm:pt>
    <dgm:pt modelId="{684AE4FA-3956-4EB8-932D-957BF5FC8FEB}" type="parTrans" cxnId="{60836E7A-586F-4A7C-B995-85FFD92820CE}">
      <dgm:prSet/>
      <dgm:spPr/>
      <dgm:t>
        <a:bodyPr/>
        <a:lstStyle/>
        <a:p>
          <a:endParaRPr lang="en-US"/>
        </a:p>
      </dgm:t>
    </dgm:pt>
    <dgm:pt modelId="{A2DF7F46-9FB8-41EF-ABDA-FA23133E6344}" type="sibTrans" cxnId="{60836E7A-586F-4A7C-B995-85FFD92820CE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4" custScaleY="122683" custLinFactNeighborX="4260" custLinFactNeighborY="377"/>
      <dgm:spPr/>
    </dgm:pt>
    <dgm:pt modelId="{6B154ADC-7C71-49D8-B272-61A29620255E}" type="pres">
      <dgm:prSet presAssocID="{41CDB9B8-E81E-41E7-AE89-8F6EDFC88D92}" presName="iconRect" presStyleLbl="node1" presStyleIdx="0" presStyleCnt="4" custLinFactNeighborX="11315" custLinFactNeighborY="35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4" custScaleX="102815" custLinFactNeighborX="-2396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4" custScaleY="114602" custLinFactNeighborX="4097" custLinFactNeighborY="0"/>
      <dgm:spPr/>
    </dgm:pt>
    <dgm:pt modelId="{1E7A56FE-768E-48F9-ABA8-AAF197C8B2AB}" type="pres">
      <dgm:prSet presAssocID="{4D7D34C7-9466-4514-BF51-7396C17436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4" custScaleX="111563" custLinFactNeighborX="6672" custLinFactNeighborY="0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4" custScaleY="113102" custLinFactNeighborX="2158" custLinFactNeighborY="-7502"/>
      <dgm:spPr/>
    </dgm:pt>
    <dgm:pt modelId="{9EC1BAA1-CEB2-4B9D-A637-07137D038F05}" type="pres">
      <dgm:prSet presAssocID="{8E185869-F0D4-43E2-B08A-2F3E83EE98F3}" presName="iconRect" presStyleLbl="node1" presStyleIdx="2" presStyleCnt="4" custScaleX="96871" custLinFactNeighborX="265" custLinFactNeighborY="-1539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4" custLinFactNeighborX="-4576" custLinFactNeighborY="-12339">
        <dgm:presLayoutVars>
          <dgm:chMax val="0"/>
          <dgm:chPref val="0"/>
        </dgm:presLayoutVars>
      </dgm:prSet>
      <dgm:spPr/>
    </dgm:pt>
    <dgm:pt modelId="{95353A1A-DC0D-49AA-9F23-660C26D595FC}" type="pres">
      <dgm:prSet presAssocID="{77D0876E-2BA2-4E28-ADB5-9885FCB7156A}" presName="sibTrans" presStyleCnt="0"/>
      <dgm:spPr/>
    </dgm:pt>
    <dgm:pt modelId="{644D0A35-B998-4655-B44C-8B4BD0C3D245}" type="pres">
      <dgm:prSet presAssocID="{BA1D02FB-6D45-4663-AFE9-D29FC8DA0EEE}" presName="compNode" presStyleCnt="0"/>
      <dgm:spPr/>
    </dgm:pt>
    <dgm:pt modelId="{DC8F5D89-61E4-4E7B-B8BD-5176FE82377A}" type="pres">
      <dgm:prSet presAssocID="{BA1D02FB-6D45-4663-AFE9-D29FC8DA0EEE}" presName="bgRect" presStyleLbl="bgShp" presStyleIdx="3" presStyleCnt="4" custScaleY="112179" custLinFactNeighborX="2298" custLinFactNeighborY="-4988"/>
      <dgm:spPr/>
    </dgm:pt>
    <dgm:pt modelId="{00473C2F-8916-4B09-8CDA-D3FED4E2369A}" type="pres">
      <dgm:prSet presAssocID="{BA1D02FB-6D45-4663-AFE9-D29FC8DA0EEE}" presName="iconRect" presStyleLbl="node1" presStyleIdx="3" presStyleCnt="4" custLinFactNeighborX="12399" custLinFactNeighborY="-732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123DBF-0FE6-4BB1-BCAE-149D844EDD1D}" type="pres">
      <dgm:prSet presAssocID="{BA1D02FB-6D45-4663-AFE9-D29FC8DA0EEE}" presName="spaceRect" presStyleCnt="0"/>
      <dgm:spPr/>
    </dgm:pt>
    <dgm:pt modelId="{D8D1BEF7-B05B-46C6-BD2E-C520E84EA025}" type="pres">
      <dgm:prSet presAssocID="{BA1D02FB-6D45-4663-AFE9-D29FC8DA0EEE}" presName="parTx" presStyleLbl="revTx" presStyleIdx="3" presStyleCnt="4" custLinFactNeighborX="-1476" custLinFactNeighborY="-8208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5891B627-10FD-45E5-B561-8BE8131112C0}" type="presOf" srcId="{BA1D02FB-6D45-4663-AFE9-D29FC8DA0EEE}" destId="{D8D1BEF7-B05B-46C6-BD2E-C520E84EA025}" srcOrd="0" destOrd="0" presId="urn:microsoft.com/office/officeart/2018/2/layout/IconVerticalSolidList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60836E7A-586F-4A7C-B995-85FFD92820CE}" srcId="{7B62DEA7-9DCD-4B2E-9DC5-BE121C266AFD}" destId="{BA1D02FB-6D45-4663-AFE9-D29FC8DA0EEE}" srcOrd="3" destOrd="0" parTransId="{684AE4FA-3956-4EB8-932D-957BF5FC8FEB}" sibTransId="{A2DF7F46-9FB8-41EF-ABDA-FA23133E634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DEA9C458-8E7F-48D6-917C-8ACEFA80593F}" type="presParOf" srcId="{C54DDAD1-57E2-410C-AC1B-2D57D298F048}" destId="{95353A1A-DC0D-49AA-9F23-660C26D595FC}" srcOrd="5" destOrd="0" presId="urn:microsoft.com/office/officeart/2018/2/layout/IconVerticalSolidList"/>
    <dgm:cxn modelId="{0D2D1A12-97A7-4450-8BC4-FAFDBE0D2F3B}" type="presParOf" srcId="{C54DDAD1-57E2-410C-AC1B-2D57D298F048}" destId="{644D0A35-B998-4655-B44C-8B4BD0C3D245}" srcOrd="6" destOrd="0" presId="urn:microsoft.com/office/officeart/2018/2/layout/IconVerticalSolidList"/>
    <dgm:cxn modelId="{491AD351-B838-48A3-8B09-11610E5ED662}" type="presParOf" srcId="{644D0A35-B998-4655-B44C-8B4BD0C3D245}" destId="{DC8F5D89-61E4-4E7B-B8BD-5176FE82377A}" srcOrd="0" destOrd="0" presId="urn:microsoft.com/office/officeart/2018/2/layout/IconVerticalSolidList"/>
    <dgm:cxn modelId="{31D30D62-0FA4-4653-9348-7C6B39B3B900}" type="presParOf" srcId="{644D0A35-B998-4655-B44C-8B4BD0C3D245}" destId="{00473C2F-8916-4B09-8CDA-D3FED4E2369A}" srcOrd="1" destOrd="0" presId="urn:microsoft.com/office/officeart/2018/2/layout/IconVerticalSolidList"/>
    <dgm:cxn modelId="{B5D4F2BB-D5C2-4307-B4E9-FCE9192437A8}" type="presParOf" srcId="{644D0A35-B998-4655-B44C-8B4BD0C3D245}" destId="{18123DBF-0FE6-4BB1-BCAE-149D844EDD1D}" srcOrd="2" destOrd="0" presId="urn:microsoft.com/office/officeart/2018/2/layout/IconVerticalSolidList"/>
    <dgm:cxn modelId="{5EDB3F01-9605-46D4-A5F2-374D6B206E3D}" type="presParOf" srcId="{644D0A35-B998-4655-B44C-8B4BD0C3D245}" destId="{D8D1BEF7-B05B-46C6-BD2E-C520E84EA0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2d sketch then 3d simulation.</a:t>
          </a:r>
          <a:endParaRPr lang="en-US" dirty="0">
            <a:latin typeface="Baskerville Old Face" panose="02020602080505020303" pitchFamily="18" charset="0"/>
            <a:ea typeface="Adobe Heiti Std R" panose="020B0400000000000000" pitchFamily="34" charset="-128"/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R</a:t>
          </a:r>
          <a:r>
            <a:rPr lang="en-US" sz="2400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ack and</a:t>
          </a:r>
          <a:r>
            <a:rPr lang="en-US" sz="24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 gear system to gear up the speed. </a:t>
          </a:r>
          <a:endParaRPr lang="en-US" sz="2400" dirty="0">
            <a:latin typeface="Baskerville Old Face" panose="02020602080505020303" pitchFamily="18" charset="0"/>
          </a:endParaRP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A Combination of springs to move up and down</a:t>
          </a:r>
          <a:r>
            <a:rPr lang="en-US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.</a:t>
          </a:r>
          <a:endParaRPr lang="en-US" dirty="0">
            <a:latin typeface="Baskerville Old Face" panose="02020602080505020303" pitchFamily="18" charset="0"/>
          </a:endParaRP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BA1D02FB-6D45-4663-AFE9-D29FC8DA0E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5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A DC generator and stepper motor (Working as generator).</a:t>
          </a:r>
          <a:endParaRPr lang="en-US" sz="1950" b="0" dirty="0">
            <a:latin typeface="Baskerville Old Face" panose="02020602080505020303" pitchFamily="18" charset="0"/>
          </a:endParaRPr>
        </a:p>
      </dgm:t>
    </dgm:pt>
    <dgm:pt modelId="{684AE4FA-3956-4EB8-932D-957BF5FC8FEB}" type="parTrans" cxnId="{60836E7A-586F-4A7C-B995-85FFD92820CE}">
      <dgm:prSet/>
      <dgm:spPr/>
      <dgm:t>
        <a:bodyPr/>
        <a:lstStyle/>
        <a:p>
          <a:endParaRPr lang="en-US"/>
        </a:p>
      </dgm:t>
    </dgm:pt>
    <dgm:pt modelId="{A2DF7F46-9FB8-41EF-ABDA-FA23133E6344}" type="sibTrans" cxnId="{60836E7A-586F-4A7C-B995-85FFD92820CE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4" custScaleY="122683" custLinFactNeighborX="4260" custLinFactNeighborY="377"/>
      <dgm:spPr/>
    </dgm:pt>
    <dgm:pt modelId="{6B154ADC-7C71-49D8-B272-61A29620255E}" type="pres">
      <dgm:prSet presAssocID="{41CDB9B8-E81E-41E7-AE89-8F6EDFC88D92}" presName="iconRect" presStyleLbl="node1" presStyleIdx="0" presStyleCnt="4" custLinFactNeighborX="11315" custLinFactNeighborY="35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4" custScaleX="102815" custLinFactNeighborX="-2396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4" custScaleY="114602" custLinFactNeighborX="4097" custLinFactNeighborY="0"/>
      <dgm:spPr/>
    </dgm:pt>
    <dgm:pt modelId="{1E7A56FE-768E-48F9-ABA8-AAF197C8B2AB}" type="pres">
      <dgm:prSet presAssocID="{4D7D34C7-9466-4514-BF51-7396C17436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4" custScaleX="111563" custLinFactNeighborX="6672" custLinFactNeighborY="0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4" custScaleY="113102" custLinFactNeighborX="2158" custLinFactNeighborY="-7502"/>
      <dgm:spPr/>
    </dgm:pt>
    <dgm:pt modelId="{9EC1BAA1-CEB2-4B9D-A637-07137D038F05}" type="pres">
      <dgm:prSet presAssocID="{8E185869-F0D4-43E2-B08A-2F3E83EE98F3}" presName="iconRect" presStyleLbl="node1" presStyleIdx="2" presStyleCnt="4" custScaleX="96871" custLinFactNeighborX="265" custLinFactNeighborY="-1539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4" custLinFactNeighborX="-4576" custLinFactNeighborY="-12339">
        <dgm:presLayoutVars>
          <dgm:chMax val="0"/>
          <dgm:chPref val="0"/>
        </dgm:presLayoutVars>
      </dgm:prSet>
      <dgm:spPr/>
    </dgm:pt>
    <dgm:pt modelId="{95353A1A-DC0D-49AA-9F23-660C26D595FC}" type="pres">
      <dgm:prSet presAssocID="{77D0876E-2BA2-4E28-ADB5-9885FCB7156A}" presName="sibTrans" presStyleCnt="0"/>
      <dgm:spPr/>
    </dgm:pt>
    <dgm:pt modelId="{644D0A35-B998-4655-B44C-8B4BD0C3D245}" type="pres">
      <dgm:prSet presAssocID="{BA1D02FB-6D45-4663-AFE9-D29FC8DA0EEE}" presName="compNode" presStyleCnt="0"/>
      <dgm:spPr/>
    </dgm:pt>
    <dgm:pt modelId="{DC8F5D89-61E4-4E7B-B8BD-5176FE82377A}" type="pres">
      <dgm:prSet presAssocID="{BA1D02FB-6D45-4663-AFE9-D29FC8DA0EEE}" presName="bgRect" presStyleLbl="bgShp" presStyleIdx="3" presStyleCnt="4" custScaleY="112179" custLinFactNeighborX="2298" custLinFactNeighborY="-4988"/>
      <dgm:spPr/>
    </dgm:pt>
    <dgm:pt modelId="{00473C2F-8916-4B09-8CDA-D3FED4E2369A}" type="pres">
      <dgm:prSet presAssocID="{BA1D02FB-6D45-4663-AFE9-D29FC8DA0EEE}" presName="iconRect" presStyleLbl="node1" presStyleIdx="3" presStyleCnt="4" custLinFactNeighborX="12399" custLinFactNeighborY="-732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123DBF-0FE6-4BB1-BCAE-149D844EDD1D}" type="pres">
      <dgm:prSet presAssocID="{BA1D02FB-6D45-4663-AFE9-D29FC8DA0EEE}" presName="spaceRect" presStyleCnt="0"/>
      <dgm:spPr/>
    </dgm:pt>
    <dgm:pt modelId="{D8D1BEF7-B05B-46C6-BD2E-C520E84EA025}" type="pres">
      <dgm:prSet presAssocID="{BA1D02FB-6D45-4663-AFE9-D29FC8DA0EEE}" presName="parTx" presStyleLbl="revTx" presStyleIdx="3" presStyleCnt="4" custLinFactNeighborX="-1476" custLinFactNeighborY="-8208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5891B627-10FD-45E5-B561-8BE8131112C0}" type="presOf" srcId="{BA1D02FB-6D45-4663-AFE9-D29FC8DA0EEE}" destId="{D8D1BEF7-B05B-46C6-BD2E-C520E84EA025}" srcOrd="0" destOrd="0" presId="urn:microsoft.com/office/officeart/2018/2/layout/IconVerticalSolidList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60836E7A-586F-4A7C-B995-85FFD92820CE}" srcId="{7B62DEA7-9DCD-4B2E-9DC5-BE121C266AFD}" destId="{BA1D02FB-6D45-4663-AFE9-D29FC8DA0EEE}" srcOrd="3" destOrd="0" parTransId="{684AE4FA-3956-4EB8-932D-957BF5FC8FEB}" sibTransId="{A2DF7F46-9FB8-41EF-ABDA-FA23133E634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DEA9C458-8E7F-48D6-917C-8ACEFA80593F}" type="presParOf" srcId="{C54DDAD1-57E2-410C-AC1B-2D57D298F048}" destId="{95353A1A-DC0D-49AA-9F23-660C26D595FC}" srcOrd="5" destOrd="0" presId="urn:microsoft.com/office/officeart/2018/2/layout/IconVerticalSolidList"/>
    <dgm:cxn modelId="{0D2D1A12-97A7-4450-8BC4-FAFDBE0D2F3B}" type="presParOf" srcId="{C54DDAD1-57E2-410C-AC1B-2D57D298F048}" destId="{644D0A35-B998-4655-B44C-8B4BD0C3D245}" srcOrd="6" destOrd="0" presId="urn:microsoft.com/office/officeart/2018/2/layout/IconVerticalSolidList"/>
    <dgm:cxn modelId="{491AD351-B838-48A3-8B09-11610E5ED662}" type="presParOf" srcId="{644D0A35-B998-4655-B44C-8B4BD0C3D245}" destId="{DC8F5D89-61E4-4E7B-B8BD-5176FE82377A}" srcOrd="0" destOrd="0" presId="urn:microsoft.com/office/officeart/2018/2/layout/IconVerticalSolidList"/>
    <dgm:cxn modelId="{31D30D62-0FA4-4653-9348-7C6B39B3B900}" type="presParOf" srcId="{644D0A35-B998-4655-B44C-8B4BD0C3D245}" destId="{00473C2F-8916-4B09-8CDA-D3FED4E2369A}" srcOrd="1" destOrd="0" presId="urn:microsoft.com/office/officeart/2018/2/layout/IconVerticalSolidList"/>
    <dgm:cxn modelId="{B5D4F2BB-D5C2-4307-B4E9-FCE9192437A8}" type="presParOf" srcId="{644D0A35-B998-4655-B44C-8B4BD0C3D245}" destId="{18123DBF-0FE6-4BB1-BCAE-149D844EDD1D}" srcOrd="2" destOrd="0" presId="urn:microsoft.com/office/officeart/2018/2/layout/IconVerticalSolidList"/>
    <dgm:cxn modelId="{5EDB3F01-9605-46D4-A5F2-374D6B206E3D}" type="presParOf" srcId="{644D0A35-B998-4655-B44C-8B4BD0C3D245}" destId="{D8D1BEF7-B05B-46C6-BD2E-C520E84EA0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  Usage of multiplexer.</a:t>
          </a:r>
          <a:endParaRPr lang="en-US" sz="2400" dirty="0">
            <a:latin typeface="Baskerville Old Face" panose="02020602080505020303" pitchFamily="18" charset="0"/>
            <a:ea typeface="Adobe Heiti Std R" panose="020B0400000000000000" pitchFamily="34" charset="-128"/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  </a:t>
          </a:r>
          <a:r>
            <a:rPr lang="en-US" sz="2400" dirty="0" err="1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NodeMCU</a:t>
          </a:r>
          <a:r>
            <a:rPr lang="en-US" sz="24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 and how it works.</a:t>
          </a:r>
          <a:endParaRPr lang="en-US" sz="2400" dirty="0">
            <a:latin typeface="Baskerville Old Face" panose="02020602080505020303" pitchFamily="18" charset="0"/>
          </a:endParaRP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Voltage-current senor (Max-471)</a:t>
          </a:r>
          <a:endParaRPr lang="en-US" sz="2400" dirty="0">
            <a:latin typeface="Baskerville Old Face" panose="02020602080505020303" pitchFamily="18" charset="0"/>
          </a:endParaRP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BA1D02FB-6D45-4663-AFE9-D29FC8DA0E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Bridge and breadboard connections.</a:t>
          </a:r>
          <a:endParaRPr lang="en-US" sz="2400" b="0" dirty="0">
            <a:latin typeface="Baskerville Old Face" panose="02020602080505020303" pitchFamily="18" charset="0"/>
          </a:endParaRPr>
        </a:p>
      </dgm:t>
    </dgm:pt>
    <dgm:pt modelId="{684AE4FA-3956-4EB8-932D-957BF5FC8FEB}" type="parTrans" cxnId="{60836E7A-586F-4A7C-B995-85FFD92820CE}">
      <dgm:prSet/>
      <dgm:spPr/>
      <dgm:t>
        <a:bodyPr/>
        <a:lstStyle/>
        <a:p>
          <a:endParaRPr lang="en-US"/>
        </a:p>
      </dgm:t>
    </dgm:pt>
    <dgm:pt modelId="{A2DF7F46-9FB8-41EF-ABDA-FA23133E6344}" type="sibTrans" cxnId="{60836E7A-586F-4A7C-B995-85FFD92820CE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4" custScaleY="122683" custLinFactNeighborX="4260" custLinFactNeighborY="377"/>
      <dgm:spPr/>
    </dgm:pt>
    <dgm:pt modelId="{6B154ADC-7C71-49D8-B272-61A29620255E}" type="pres">
      <dgm:prSet presAssocID="{41CDB9B8-E81E-41E7-AE89-8F6EDFC88D92}" presName="iconRect" presStyleLbl="node1" presStyleIdx="0" presStyleCnt="4" custLinFactNeighborX="11315" custLinFactNeighborY="35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4" custScaleX="102815" custLinFactNeighborX="-2396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4" custScaleY="114602" custLinFactNeighborX="4097" custLinFactNeighborY="0"/>
      <dgm:spPr/>
    </dgm:pt>
    <dgm:pt modelId="{1E7A56FE-768E-48F9-ABA8-AAF197C8B2AB}" type="pres">
      <dgm:prSet presAssocID="{4D7D34C7-9466-4514-BF51-7396C17436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4" custScaleX="111563" custLinFactNeighborX="6672" custLinFactNeighborY="0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4" custScaleY="113102" custLinFactNeighborX="2158" custLinFactNeighborY="-7502"/>
      <dgm:spPr/>
    </dgm:pt>
    <dgm:pt modelId="{9EC1BAA1-CEB2-4B9D-A637-07137D038F05}" type="pres">
      <dgm:prSet presAssocID="{8E185869-F0D4-43E2-B08A-2F3E83EE98F3}" presName="iconRect" presStyleLbl="node1" presStyleIdx="2" presStyleCnt="4" custScaleX="96871" custLinFactNeighborX="265" custLinFactNeighborY="-1539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4" custLinFactNeighborX="-4576" custLinFactNeighborY="-12339">
        <dgm:presLayoutVars>
          <dgm:chMax val="0"/>
          <dgm:chPref val="0"/>
        </dgm:presLayoutVars>
      </dgm:prSet>
      <dgm:spPr/>
    </dgm:pt>
    <dgm:pt modelId="{95353A1A-DC0D-49AA-9F23-660C26D595FC}" type="pres">
      <dgm:prSet presAssocID="{77D0876E-2BA2-4E28-ADB5-9885FCB7156A}" presName="sibTrans" presStyleCnt="0"/>
      <dgm:spPr/>
    </dgm:pt>
    <dgm:pt modelId="{644D0A35-B998-4655-B44C-8B4BD0C3D245}" type="pres">
      <dgm:prSet presAssocID="{BA1D02FB-6D45-4663-AFE9-D29FC8DA0EEE}" presName="compNode" presStyleCnt="0"/>
      <dgm:spPr/>
    </dgm:pt>
    <dgm:pt modelId="{DC8F5D89-61E4-4E7B-B8BD-5176FE82377A}" type="pres">
      <dgm:prSet presAssocID="{BA1D02FB-6D45-4663-AFE9-D29FC8DA0EEE}" presName="bgRect" presStyleLbl="bgShp" presStyleIdx="3" presStyleCnt="4" custScaleY="112179" custLinFactNeighborX="2298" custLinFactNeighborY="-4988"/>
      <dgm:spPr/>
    </dgm:pt>
    <dgm:pt modelId="{00473C2F-8916-4B09-8CDA-D3FED4E2369A}" type="pres">
      <dgm:prSet presAssocID="{BA1D02FB-6D45-4663-AFE9-D29FC8DA0EEE}" presName="iconRect" presStyleLbl="node1" presStyleIdx="3" presStyleCnt="4" custLinFactNeighborX="12399" custLinFactNeighborY="-732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123DBF-0FE6-4BB1-BCAE-149D844EDD1D}" type="pres">
      <dgm:prSet presAssocID="{BA1D02FB-6D45-4663-AFE9-D29FC8DA0EEE}" presName="spaceRect" presStyleCnt="0"/>
      <dgm:spPr/>
    </dgm:pt>
    <dgm:pt modelId="{D8D1BEF7-B05B-46C6-BD2E-C520E84EA025}" type="pres">
      <dgm:prSet presAssocID="{BA1D02FB-6D45-4663-AFE9-D29FC8DA0EEE}" presName="parTx" presStyleLbl="revTx" presStyleIdx="3" presStyleCnt="4" custLinFactNeighborX="-1476" custLinFactNeighborY="-8208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5891B627-10FD-45E5-B561-8BE8131112C0}" type="presOf" srcId="{BA1D02FB-6D45-4663-AFE9-D29FC8DA0EEE}" destId="{D8D1BEF7-B05B-46C6-BD2E-C520E84EA025}" srcOrd="0" destOrd="0" presId="urn:microsoft.com/office/officeart/2018/2/layout/IconVerticalSolidList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60836E7A-586F-4A7C-B995-85FFD92820CE}" srcId="{7B62DEA7-9DCD-4B2E-9DC5-BE121C266AFD}" destId="{BA1D02FB-6D45-4663-AFE9-D29FC8DA0EEE}" srcOrd="3" destOrd="0" parTransId="{684AE4FA-3956-4EB8-932D-957BF5FC8FEB}" sibTransId="{A2DF7F46-9FB8-41EF-ABDA-FA23133E634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DEA9C458-8E7F-48D6-917C-8ACEFA80593F}" type="presParOf" srcId="{C54DDAD1-57E2-410C-AC1B-2D57D298F048}" destId="{95353A1A-DC0D-49AA-9F23-660C26D595FC}" srcOrd="5" destOrd="0" presId="urn:microsoft.com/office/officeart/2018/2/layout/IconVerticalSolidList"/>
    <dgm:cxn modelId="{0D2D1A12-97A7-4450-8BC4-FAFDBE0D2F3B}" type="presParOf" srcId="{C54DDAD1-57E2-410C-AC1B-2D57D298F048}" destId="{644D0A35-B998-4655-B44C-8B4BD0C3D245}" srcOrd="6" destOrd="0" presId="urn:microsoft.com/office/officeart/2018/2/layout/IconVerticalSolidList"/>
    <dgm:cxn modelId="{491AD351-B838-48A3-8B09-11610E5ED662}" type="presParOf" srcId="{644D0A35-B998-4655-B44C-8B4BD0C3D245}" destId="{DC8F5D89-61E4-4E7B-B8BD-5176FE82377A}" srcOrd="0" destOrd="0" presId="urn:microsoft.com/office/officeart/2018/2/layout/IconVerticalSolidList"/>
    <dgm:cxn modelId="{31D30D62-0FA4-4653-9348-7C6B39B3B900}" type="presParOf" srcId="{644D0A35-B998-4655-B44C-8B4BD0C3D245}" destId="{00473C2F-8916-4B09-8CDA-D3FED4E2369A}" srcOrd="1" destOrd="0" presId="urn:microsoft.com/office/officeart/2018/2/layout/IconVerticalSolidList"/>
    <dgm:cxn modelId="{B5D4F2BB-D5C2-4307-B4E9-FCE9192437A8}" type="presParOf" srcId="{644D0A35-B998-4655-B44C-8B4BD0C3D245}" destId="{18123DBF-0FE6-4BB1-BCAE-149D844EDD1D}" srcOrd="2" destOrd="0" presId="urn:microsoft.com/office/officeart/2018/2/layout/IconVerticalSolidList"/>
    <dgm:cxn modelId="{5EDB3F01-9605-46D4-A5F2-374D6B206E3D}" type="presParOf" srcId="{644D0A35-B998-4655-B44C-8B4BD0C3D245}" destId="{D8D1BEF7-B05B-46C6-BD2E-C520E84EA0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Ensuring maintenance and consistency.</a:t>
          </a:r>
          <a:endParaRPr lang="en-US" sz="2400" dirty="0">
            <a:latin typeface="Baskerville Old Face" panose="02020602080505020303" pitchFamily="18" charset="0"/>
            <a:ea typeface="Adobe Heiti Std R" panose="020B0400000000000000" pitchFamily="34" charset="-128"/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 Resulted power output</a:t>
          </a:r>
          <a:endParaRPr lang="en-US" sz="2800" dirty="0">
            <a:latin typeface="Baskerville Old Face" panose="02020602080505020303" pitchFamily="18" charset="0"/>
          </a:endParaRP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Applicability on large scale.</a:t>
          </a:r>
          <a:endParaRPr lang="en-US" sz="2800" dirty="0">
            <a:latin typeface="Baskerville Old Face" panose="02020602080505020303" pitchFamily="18" charset="0"/>
          </a:endParaRP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BA1D02FB-6D45-4663-AFE9-D29FC8DA0E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Using communication and technology.</a:t>
          </a:r>
          <a:endParaRPr lang="en-US" sz="2400" b="0" dirty="0">
            <a:latin typeface="Baskerville Old Face" panose="02020602080505020303" pitchFamily="18" charset="0"/>
          </a:endParaRPr>
        </a:p>
      </dgm:t>
    </dgm:pt>
    <dgm:pt modelId="{684AE4FA-3956-4EB8-932D-957BF5FC8FEB}" type="parTrans" cxnId="{60836E7A-586F-4A7C-B995-85FFD92820CE}">
      <dgm:prSet/>
      <dgm:spPr/>
      <dgm:t>
        <a:bodyPr/>
        <a:lstStyle/>
        <a:p>
          <a:endParaRPr lang="en-US"/>
        </a:p>
      </dgm:t>
    </dgm:pt>
    <dgm:pt modelId="{A2DF7F46-9FB8-41EF-ABDA-FA23133E6344}" type="sibTrans" cxnId="{60836E7A-586F-4A7C-B995-85FFD92820CE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4" custScaleY="122683" custLinFactNeighborX="4260" custLinFactNeighborY="377"/>
      <dgm:spPr/>
    </dgm:pt>
    <dgm:pt modelId="{6B154ADC-7C71-49D8-B272-61A29620255E}" type="pres">
      <dgm:prSet presAssocID="{41CDB9B8-E81E-41E7-AE89-8F6EDFC88D92}" presName="iconRect" presStyleLbl="node1" presStyleIdx="0" presStyleCnt="4" custLinFactNeighborX="11315" custLinFactNeighborY="35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4" custScaleX="102815" custLinFactNeighborX="-2396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4" custScaleY="114602" custLinFactNeighborX="4097" custLinFactNeighborY="0"/>
      <dgm:spPr/>
    </dgm:pt>
    <dgm:pt modelId="{1E7A56FE-768E-48F9-ABA8-AAF197C8B2AB}" type="pres">
      <dgm:prSet presAssocID="{4D7D34C7-9466-4514-BF51-7396C17436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4" custScaleX="111563" custLinFactNeighborX="6672" custLinFactNeighborY="0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4" custScaleY="113102" custLinFactNeighborX="2158" custLinFactNeighborY="-7502"/>
      <dgm:spPr/>
    </dgm:pt>
    <dgm:pt modelId="{9EC1BAA1-CEB2-4B9D-A637-07137D038F05}" type="pres">
      <dgm:prSet presAssocID="{8E185869-F0D4-43E2-B08A-2F3E83EE98F3}" presName="iconRect" presStyleLbl="node1" presStyleIdx="2" presStyleCnt="4" custScaleX="96871" custLinFactNeighborX="265" custLinFactNeighborY="-1539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4" custLinFactNeighborX="-4576" custLinFactNeighborY="-12339">
        <dgm:presLayoutVars>
          <dgm:chMax val="0"/>
          <dgm:chPref val="0"/>
        </dgm:presLayoutVars>
      </dgm:prSet>
      <dgm:spPr/>
    </dgm:pt>
    <dgm:pt modelId="{95353A1A-DC0D-49AA-9F23-660C26D595FC}" type="pres">
      <dgm:prSet presAssocID="{77D0876E-2BA2-4E28-ADB5-9885FCB7156A}" presName="sibTrans" presStyleCnt="0"/>
      <dgm:spPr/>
    </dgm:pt>
    <dgm:pt modelId="{644D0A35-B998-4655-B44C-8B4BD0C3D245}" type="pres">
      <dgm:prSet presAssocID="{BA1D02FB-6D45-4663-AFE9-D29FC8DA0EEE}" presName="compNode" presStyleCnt="0"/>
      <dgm:spPr/>
    </dgm:pt>
    <dgm:pt modelId="{DC8F5D89-61E4-4E7B-B8BD-5176FE82377A}" type="pres">
      <dgm:prSet presAssocID="{BA1D02FB-6D45-4663-AFE9-D29FC8DA0EEE}" presName="bgRect" presStyleLbl="bgShp" presStyleIdx="3" presStyleCnt="4" custScaleY="112179" custLinFactNeighborX="2298" custLinFactNeighborY="-4988"/>
      <dgm:spPr/>
    </dgm:pt>
    <dgm:pt modelId="{00473C2F-8916-4B09-8CDA-D3FED4E2369A}" type="pres">
      <dgm:prSet presAssocID="{BA1D02FB-6D45-4663-AFE9-D29FC8DA0EEE}" presName="iconRect" presStyleLbl="node1" presStyleIdx="3" presStyleCnt="4" custLinFactNeighborX="12399" custLinFactNeighborY="-732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123DBF-0FE6-4BB1-BCAE-149D844EDD1D}" type="pres">
      <dgm:prSet presAssocID="{BA1D02FB-6D45-4663-AFE9-D29FC8DA0EEE}" presName="spaceRect" presStyleCnt="0"/>
      <dgm:spPr/>
    </dgm:pt>
    <dgm:pt modelId="{D8D1BEF7-B05B-46C6-BD2E-C520E84EA025}" type="pres">
      <dgm:prSet presAssocID="{BA1D02FB-6D45-4663-AFE9-D29FC8DA0EEE}" presName="parTx" presStyleLbl="revTx" presStyleIdx="3" presStyleCnt="4" custLinFactNeighborX="-1476" custLinFactNeighborY="-8208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5891B627-10FD-45E5-B561-8BE8131112C0}" type="presOf" srcId="{BA1D02FB-6D45-4663-AFE9-D29FC8DA0EEE}" destId="{D8D1BEF7-B05B-46C6-BD2E-C520E84EA025}" srcOrd="0" destOrd="0" presId="urn:microsoft.com/office/officeart/2018/2/layout/IconVerticalSolidList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60836E7A-586F-4A7C-B995-85FFD92820CE}" srcId="{7B62DEA7-9DCD-4B2E-9DC5-BE121C266AFD}" destId="{BA1D02FB-6D45-4663-AFE9-D29FC8DA0EEE}" srcOrd="3" destOrd="0" parTransId="{684AE4FA-3956-4EB8-932D-957BF5FC8FEB}" sibTransId="{A2DF7F46-9FB8-41EF-ABDA-FA23133E634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DEA9C458-8E7F-48D6-917C-8ACEFA80593F}" type="presParOf" srcId="{C54DDAD1-57E2-410C-AC1B-2D57D298F048}" destId="{95353A1A-DC0D-49AA-9F23-660C26D595FC}" srcOrd="5" destOrd="0" presId="urn:microsoft.com/office/officeart/2018/2/layout/IconVerticalSolidList"/>
    <dgm:cxn modelId="{0D2D1A12-97A7-4450-8BC4-FAFDBE0D2F3B}" type="presParOf" srcId="{C54DDAD1-57E2-410C-AC1B-2D57D298F048}" destId="{644D0A35-B998-4655-B44C-8B4BD0C3D245}" srcOrd="6" destOrd="0" presId="urn:microsoft.com/office/officeart/2018/2/layout/IconVerticalSolidList"/>
    <dgm:cxn modelId="{491AD351-B838-48A3-8B09-11610E5ED662}" type="presParOf" srcId="{644D0A35-B998-4655-B44C-8B4BD0C3D245}" destId="{DC8F5D89-61E4-4E7B-B8BD-5176FE82377A}" srcOrd="0" destOrd="0" presId="urn:microsoft.com/office/officeart/2018/2/layout/IconVerticalSolidList"/>
    <dgm:cxn modelId="{31D30D62-0FA4-4653-9348-7C6B39B3B900}" type="presParOf" srcId="{644D0A35-B998-4655-B44C-8B4BD0C3D245}" destId="{00473C2F-8916-4B09-8CDA-D3FED4E2369A}" srcOrd="1" destOrd="0" presId="urn:microsoft.com/office/officeart/2018/2/layout/IconVerticalSolidList"/>
    <dgm:cxn modelId="{B5D4F2BB-D5C2-4307-B4E9-FCE9192437A8}" type="presParOf" srcId="{644D0A35-B998-4655-B44C-8B4BD0C3D245}" destId="{18123DBF-0FE6-4BB1-BCAE-149D844EDD1D}" srcOrd="2" destOrd="0" presId="urn:microsoft.com/office/officeart/2018/2/layout/IconVerticalSolidList"/>
    <dgm:cxn modelId="{5EDB3F01-9605-46D4-A5F2-374D6B206E3D}" type="presParOf" srcId="{644D0A35-B998-4655-B44C-8B4BD0C3D245}" destId="{D8D1BEF7-B05B-46C6-BD2E-C520E84EA0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Utilizing every day's motion</a:t>
          </a:r>
          <a:endParaRPr lang="en-US" sz="2400" dirty="0">
            <a:latin typeface="Baskerville Old Face" panose="02020602080505020303" pitchFamily="18" charset="0"/>
            <a:ea typeface="Adobe Heiti Std R" panose="020B0400000000000000" pitchFamily="34" charset="-128"/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800" dirty="0">
            <a:latin typeface="Baskerville Old Face" panose="02020602080505020303" pitchFamily="18" charset="0"/>
          </a:endParaRP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Baskerville Old Face" panose="02020602080505020303" pitchFamily="18" charset="0"/>
            </a:rPr>
            <a:t>Designing and testing a model</a:t>
          </a:r>
          <a:r>
            <a:rPr lang="en-US" sz="2800" baseline="0" dirty="0">
              <a:latin typeface="Baskerville Old Face" panose="02020602080505020303" pitchFamily="18" charset="0"/>
            </a:rPr>
            <a:t> </a:t>
          </a:r>
          <a:endParaRPr lang="en-US" sz="2800" dirty="0">
            <a:latin typeface="Baskerville Old Face" panose="02020602080505020303" pitchFamily="18" charset="0"/>
          </a:endParaRP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BA1D02FB-6D45-4663-AFE9-D29FC8DA0E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Connect it with the website.</a:t>
          </a:r>
          <a:endParaRPr lang="en-US" sz="2400" b="0" dirty="0">
            <a:latin typeface="Baskerville Old Face" panose="02020602080505020303" pitchFamily="18" charset="0"/>
          </a:endParaRPr>
        </a:p>
      </dgm:t>
    </dgm:pt>
    <dgm:pt modelId="{684AE4FA-3956-4EB8-932D-957BF5FC8FEB}" type="parTrans" cxnId="{60836E7A-586F-4A7C-B995-85FFD92820CE}">
      <dgm:prSet/>
      <dgm:spPr/>
      <dgm:t>
        <a:bodyPr/>
        <a:lstStyle/>
        <a:p>
          <a:endParaRPr lang="en-US"/>
        </a:p>
      </dgm:t>
    </dgm:pt>
    <dgm:pt modelId="{A2DF7F46-9FB8-41EF-ABDA-FA23133E6344}" type="sibTrans" cxnId="{60836E7A-586F-4A7C-B995-85FFD92820CE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4" custScaleY="122683" custLinFactNeighborX="4260" custLinFactNeighborY="377"/>
      <dgm:spPr/>
    </dgm:pt>
    <dgm:pt modelId="{6B154ADC-7C71-49D8-B272-61A29620255E}" type="pres">
      <dgm:prSet presAssocID="{41CDB9B8-E81E-41E7-AE89-8F6EDFC88D92}" presName="iconRect" presStyleLbl="node1" presStyleIdx="0" presStyleCnt="4" custLinFactNeighborX="11315" custLinFactNeighborY="35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4" custScaleX="102815" custLinFactNeighborX="-2396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4" custScaleY="114602" custLinFactNeighborX="4097" custLinFactNeighborY="0"/>
      <dgm:spPr/>
    </dgm:pt>
    <dgm:pt modelId="{1E7A56FE-768E-48F9-ABA8-AAF197C8B2AB}" type="pres">
      <dgm:prSet presAssocID="{4D7D34C7-9466-4514-BF51-7396C17436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4" custScaleX="111563" custLinFactNeighborX="6672" custLinFactNeighborY="0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4" custScaleY="113102" custLinFactNeighborX="2158" custLinFactNeighborY="-7502"/>
      <dgm:spPr/>
    </dgm:pt>
    <dgm:pt modelId="{9EC1BAA1-CEB2-4B9D-A637-07137D038F05}" type="pres">
      <dgm:prSet presAssocID="{8E185869-F0D4-43E2-B08A-2F3E83EE98F3}" presName="iconRect" presStyleLbl="node1" presStyleIdx="2" presStyleCnt="4" custScaleX="96871" custLinFactNeighborX="265" custLinFactNeighborY="-1539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4" custLinFactNeighborX="-3332" custLinFactNeighborY="-4012">
        <dgm:presLayoutVars>
          <dgm:chMax val="0"/>
          <dgm:chPref val="0"/>
        </dgm:presLayoutVars>
      </dgm:prSet>
      <dgm:spPr/>
    </dgm:pt>
    <dgm:pt modelId="{95353A1A-DC0D-49AA-9F23-660C26D595FC}" type="pres">
      <dgm:prSet presAssocID="{77D0876E-2BA2-4E28-ADB5-9885FCB7156A}" presName="sibTrans" presStyleCnt="0"/>
      <dgm:spPr/>
    </dgm:pt>
    <dgm:pt modelId="{644D0A35-B998-4655-B44C-8B4BD0C3D245}" type="pres">
      <dgm:prSet presAssocID="{BA1D02FB-6D45-4663-AFE9-D29FC8DA0EEE}" presName="compNode" presStyleCnt="0"/>
      <dgm:spPr/>
    </dgm:pt>
    <dgm:pt modelId="{DC8F5D89-61E4-4E7B-B8BD-5176FE82377A}" type="pres">
      <dgm:prSet presAssocID="{BA1D02FB-6D45-4663-AFE9-D29FC8DA0EEE}" presName="bgRect" presStyleLbl="bgShp" presStyleIdx="3" presStyleCnt="4" custScaleY="112179" custLinFactNeighborX="2298" custLinFactNeighborY="-4988"/>
      <dgm:spPr/>
    </dgm:pt>
    <dgm:pt modelId="{00473C2F-8916-4B09-8CDA-D3FED4E2369A}" type="pres">
      <dgm:prSet presAssocID="{BA1D02FB-6D45-4663-AFE9-D29FC8DA0EEE}" presName="iconRect" presStyleLbl="node1" presStyleIdx="3" presStyleCnt="4" custLinFactNeighborX="12399" custLinFactNeighborY="-732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123DBF-0FE6-4BB1-BCAE-149D844EDD1D}" type="pres">
      <dgm:prSet presAssocID="{BA1D02FB-6D45-4663-AFE9-D29FC8DA0EEE}" presName="spaceRect" presStyleCnt="0"/>
      <dgm:spPr/>
    </dgm:pt>
    <dgm:pt modelId="{D8D1BEF7-B05B-46C6-BD2E-C520E84EA025}" type="pres">
      <dgm:prSet presAssocID="{BA1D02FB-6D45-4663-AFE9-D29FC8DA0EEE}" presName="parTx" presStyleLbl="revTx" presStyleIdx="3" presStyleCnt="4" custLinFactNeighborX="-1476" custLinFactNeighborY="-8208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5891B627-10FD-45E5-B561-8BE8131112C0}" type="presOf" srcId="{BA1D02FB-6D45-4663-AFE9-D29FC8DA0EEE}" destId="{D8D1BEF7-B05B-46C6-BD2E-C520E84EA025}" srcOrd="0" destOrd="0" presId="urn:microsoft.com/office/officeart/2018/2/layout/IconVerticalSolidList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60836E7A-586F-4A7C-B995-85FFD92820CE}" srcId="{7B62DEA7-9DCD-4B2E-9DC5-BE121C266AFD}" destId="{BA1D02FB-6D45-4663-AFE9-D29FC8DA0EEE}" srcOrd="3" destOrd="0" parTransId="{684AE4FA-3956-4EB8-932D-957BF5FC8FEB}" sibTransId="{A2DF7F46-9FB8-41EF-ABDA-FA23133E634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DEA9C458-8E7F-48D6-917C-8ACEFA80593F}" type="presParOf" srcId="{C54DDAD1-57E2-410C-AC1B-2D57D298F048}" destId="{95353A1A-DC0D-49AA-9F23-660C26D595FC}" srcOrd="5" destOrd="0" presId="urn:microsoft.com/office/officeart/2018/2/layout/IconVerticalSolidList"/>
    <dgm:cxn modelId="{0D2D1A12-97A7-4450-8BC4-FAFDBE0D2F3B}" type="presParOf" srcId="{C54DDAD1-57E2-410C-AC1B-2D57D298F048}" destId="{644D0A35-B998-4655-B44C-8B4BD0C3D245}" srcOrd="6" destOrd="0" presId="urn:microsoft.com/office/officeart/2018/2/layout/IconVerticalSolidList"/>
    <dgm:cxn modelId="{491AD351-B838-48A3-8B09-11610E5ED662}" type="presParOf" srcId="{644D0A35-B998-4655-B44C-8B4BD0C3D245}" destId="{DC8F5D89-61E4-4E7B-B8BD-5176FE82377A}" srcOrd="0" destOrd="0" presId="urn:microsoft.com/office/officeart/2018/2/layout/IconVerticalSolidList"/>
    <dgm:cxn modelId="{31D30D62-0FA4-4653-9348-7C6B39B3B900}" type="presParOf" srcId="{644D0A35-B998-4655-B44C-8B4BD0C3D245}" destId="{00473C2F-8916-4B09-8CDA-D3FED4E2369A}" srcOrd="1" destOrd="0" presId="urn:microsoft.com/office/officeart/2018/2/layout/IconVerticalSolidList"/>
    <dgm:cxn modelId="{B5D4F2BB-D5C2-4307-B4E9-FCE9192437A8}" type="presParOf" srcId="{644D0A35-B998-4655-B44C-8B4BD0C3D245}" destId="{18123DBF-0FE6-4BB1-BCAE-149D844EDD1D}" srcOrd="2" destOrd="0" presId="urn:microsoft.com/office/officeart/2018/2/layout/IconVerticalSolidList"/>
    <dgm:cxn modelId="{5EDB3F01-9605-46D4-A5F2-374D6B206E3D}" type="presParOf" srcId="{644D0A35-B998-4655-B44C-8B4BD0C3D245}" destId="{D8D1BEF7-B05B-46C6-BD2E-C520E84EA0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sto MT" panose="02040603050505030304" pitchFamily="18" charset="0"/>
              <a:ea typeface="Calibri" panose="020F0502020204030204" pitchFamily="34" charset="0"/>
              <a:cs typeface="Arial" panose="020B0604020202020204" pitchFamily="34" charset="0"/>
            </a:rPr>
            <a:t>U</a:t>
          </a:r>
          <a:r>
            <a:rPr lang="en-US" dirty="0">
              <a:effectLst/>
              <a:latin typeface="Calisto MT" panose="02040603050505030304" pitchFamily="18" charset="0"/>
              <a:ea typeface="Calibri" panose="020F0502020204030204" pitchFamily="34" charset="0"/>
              <a:cs typeface="Arial" panose="020B0604020202020204" pitchFamily="34" charset="0"/>
            </a:rPr>
            <a:t>sing dielectric elastomers deformation as an alternative for springs.</a:t>
          </a:r>
          <a:endParaRPr lang="en-US" dirty="0">
            <a:latin typeface="Baskerville Old Face" panose="02020602080505020303" pitchFamily="18" charset="0"/>
            <a:ea typeface="Adobe Heiti Std R" panose="020B0400000000000000" pitchFamily="34" charset="-128"/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effectLst/>
              <a:latin typeface="Calisto MT" panose="02040603050505030304" pitchFamily="18" charset="0"/>
              <a:ea typeface="Calibri" panose="020F0502020204030204" pitchFamily="34" charset="0"/>
              <a:cs typeface="Arial" panose="020B0604020202020204" pitchFamily="34" charset="0"/>
            </a:rPr>
            <a:t>Creating controlling systems to manage the       current flow.</a:t>
          </a:r>
          <a:endParaRPr lang="en-US" sz="2000" dirty="0">
            <a:latin typeface="Baskerville Old Face" panose="02020602080505020303" pitchFamily="18" charset="0"/>
          </a:endParaRP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A Combination of springs to move up and down</a:t>
          </a:r>
          <a:r>
            <a:rPr lang="en-US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.</a:t>
          </a:r>
          <a:endParaRPr lang="en-US" dirty="0">
            <a:latin typeface="Baskerville Old Face" panose="02020602080505020303" pitchFamily="18" charset="0"/>
          </a:endParaRP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BA1D02FB-6D45-4663-AFE9-D29FC8DA0E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50" dirty="0">
              <a:effectLst/>
              <a:latin typeface="Calisto MT" panose="02040603050505030304" pitchFamily="18" charset="0"/>
              <a:ea typeface="Calibri" panose="020F0502020204030204" pitchFamily="34" charset="0"/>
              <a:cs typeface="Arial" panose="020B0604020202020204" pitchFamily="34" charset="0"/>
            </a:rPr>
            <a:t>Using better materials for gears. Due to high strength, and toughness. </a:t>
          </a:r>
          <a:endParaRPr lang="en-US" sz="1950" b="0" dirty="0">
            <a:latin typeface="Baskerville Old Face" panose="02020602080505020303" pitchFamily="18" charset="0"/>
          </a:endParaRPr>
        </a:p>
      </dgm:t>
    </dgm:pt>
    <dgm:pt modelId="{684AE4FA-3956-4EB8-932D-957BF5FC8FEB}" type="parTrans" cxnId="{60836E7A-586F-4A7C-B995-85FFD92820CE}">
      <dgm:prSet/>
      <dgm:spPr/>
      <dgm:t>
        <a:bodyPr/>
        <a:lstStyle/>
        <a:p>
          <a:endParaRPr lang="en-US"/>
        </a:p>
      </dgm:t>
    </dgm:pt>
    <dgm:pt modelId="{A2DF7F46-9FB8-41EF-ABDA-FA23133E6344}" type="sibTrans" cxnId="{60836E7A-586F-4A7C-B995-85FFD92820CE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4" custScaleY="122683" custLinFactNeighborX="4260" custLinFactNeighborY="377"/>
      <dgm:spPr/>
    </dgm:pt>
    <dgm:pt modelId="{6B154ADC-7C71-49D8-B272-61A29620255E}" type="pres">
      <dgm:prSet presAssocID="{41CDB9B8-E81E-41E7-AE89-8F6EDFC88D92}" presName="iconRect" presStyleLbl="node1" presStyleIdx="0" presStyleCnt="4" custLinFactNeighborX="11315" custLinFactNeighborY="35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4" custScaleX="102815" custLinFactNeighborX="-2396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4" custScaleY="114602" custLinFactNeighborX="4097" custLinFactNeighborY="0"/>
      <dgm:spPr/>
    </dgm:pt>
    <dgm:pt modelId="{1E7A56FE-768E-48F9-ABA8-AAF197C8B2AB}" type="pres">
      <dgm:prSet presAssocID="{4D7D34C7-9466-4514-BF51-7396C17436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4" custScaleX="111563" custLinFactNeighborX="6672" custLinFactNeighborY="0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4" custScaleY="113102" custLinFactNeighborX="2158" custLinFactNeighborY="-7502"/>
      <dgm:spPr/>
    </dgm:pt>
    <dgm:pt modelId="{9EC1BAA1-CEB2-4B9D-A637-07137D038F05}" type="pres">
      <dgm:prSet presAssocID="{8E185869-F0D4-43E2-B08A-2F3E83EE98F3}" presName="iconRect" presStyleLbl="node1" presStyleIdx="2" presStyleCnt="4" custScaleX="96871" custLinFactNeighborX="265" custLinFactNeighborY="-1539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4" custLinFactNeighborX="-4576" custLinFactNeighborY="-12339">
        <dgm:presLayoutVars>
          <dgm:chMax val="0"/>
          <dgm:chPref val="0"/>
        </dgm:presLayoutVars>
      </dgm:prSet>
      <dgm:spPr/>
    </dgm:pt>
    <dgm:pt modelId="{95353A1A-DC0D-49AA-9F23-660C26D595FC}" type="pres">
      <dgm:prSet presAssocID="{77D0876E-2BA2-4E28-ADB5-9885FCB7156A}" presName="sibTrans" presStyleCnt="0"/>
      <dgm:spPr/>
    </dgm:pt>
    <dgm:pt modelId="{644D0A35-B998-4655-B44C-8B4BD0C3D245}" type="pres">
      <dgm:prSet presAssocID="{BA1D02FB-6D45-4663-AFE9-D29FC8DA0EEE}" presName="compNode" presStyleCnt="0"/>
      <dgm:spPr/>
    </dgm:pt>
    <dgm:pt modelId="{DC8F5D89-61E4-4E7B-B8BD-5176FE82377A}" type="pres">
      <dgm:prSet presAssocID="{BA1D02FB-6D45-4663-AFE9-D29FC8DA0EEE}" presName="bgRect" presStyleLbl="bgShp" presStyleIdx="3" presStyleCnt="4" custScaleY="112179" custLinFactNeighborX="2298" custLinFactNeighborY="-4988"/>
      <dgm:spPr/>
    </dgm:pt>
    <dgm:pt modelId="{00473C2F-8916-4B09-8CDA-D3FED4E2369A}" type="pres">
      <dgm:prSet presAssocID="{BA1D02FB-6D45-4663-AFE9-D29FC8DA0EEE}" presName="iconRect" presStyleLbl="node1" presStyleIdx="3" presStyleCnt="4" custLinFactNeighborX="12399" custLinFactNeighborY="-732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123DBF-0FE6-4BB1-BCAE-149D844EDD1D}" type="pres">
      <dgm:prSet presAssocID="{BA1D02FB-6D45-4663-AFE9-D29FC8DA0EEE}" presName="spaceRect" presStyleCnt="0"/>
      <dgm:spPr/>
    </dgm:pt>
    <dgm:pt modelId="{D8D1BEF7-B05B-46C6-BD2E-C520E84EA025}" type="pres">
      <dgm:prSet presAssocID="{BA1D02FB-6D45-4663-AFE9-D29FC8DA0EEE}" presName="parTx" presStyleLbl="revTx" presStyleIdx="3" presStyleCnt="4" custLinFactNeighborX="-1476" custLinFactNeighborY="-8208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5891B627-10FD-45E5-B561-8BE8131112C0}" type="presOf" srcId="{BA1D02FB-6D45-4663-AFE9-D29FC8DA0EEE}" destId="{D8D1BEF7-B05B-46C6-BD2E-C520E84EA025}" srcOrd="0" destOrd="0" presId="urn:microsoft.com/office/officeart/2018/2/layout/IconVerticalSolidList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60836E7A-586F-4A7C-B995-85FFD92820CE}" srcId="{7B62DEA7-9DCD-4B2E-9DC5-BE121C266AFD}" destId="{BA1D02FB-6D45-4663-AFE9-D29FC8DA0EEE}" srcOrd="3" destOrd="0" parTransId="{684AE4FA-3956-4EB8-932D-957BF5FC8FEB}" sibTransId="{A2DF7F46-9FB8-41EF-ABDA-FA23133E634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DEA9C458-8E7F-48D6-917C-8ACEFA80593F}" type="presParOf" srcId="{C54DDAD1-57E2-410C-AC1B-2D57D298F048}" destId="{95353A1A-DC0D-49AA-9F23-660C26D595FC}" srcOrd="5" destOrd="0" presId="urn:microsoft.com/office/officeart/2018/2/layout/IconVerticalSolidList"/>
    <dgm:cxn modelId="{0D2D1A12-97A7-4450-8BC4-FAFDBE0D2F3B}" type="presParOf" srcId="{C54DDAD1-57E2-410C-AC1B-2D57D298F048}" destId="{644D0A35-B998-4655-B44C-8B4BD0C3D245}" srcOrd="6" destOrd="0" presId="urn:microsoft.com/office/officeart/2018/2/layout/IconVerticalSolidList"/>
    <dgm:cxn modelId="{491AD351-B838-48A3-8B09-11610E5ED662}" type="presParOf" srcId="{644D0A35-B998-4655-B44C-8B4BD0C3D245}" destId="{DC8F5D89-61E4-4E7B-B8BD-5176FE82377A}" srcOrd="0" destOrd="0" presId="urn:microsoft.com/office/officeart/2018/2/layout/IconVerticalSolidList"/>
    <dgm:cxn modelId="{31D30D62-0FA4-4653-9348-7C6B39B3B900}" type="presParOf" srcId="{644D0A35-B998-4655-B44C-8B4BD0C3D245}" destId="{00473C2F-8916-4B09-8CDA-D3FED4E2369A}" srcOrd="1" destOrd="0" presId="urn:microsoft.com/office/officeart/2018/2/layout/IconVerticalSolidList"/>
    <dgm:cxn modelId="{B5D4F2BB-D5C2-4307-B4E9-FCE9192437A8}" type="presParOf" srcId="{644D0A35-B998-4655-B44C-8B4BD0C3D245}" destId="{18123DBF-0FE6-4BB1-BCAE-149D844EDD1D}" srcOrd="2" destOrd="0" presId="urn:microsoft.com/office/officeart/2018/2/layout/IconVerticalSolidList"/>
    <dgm:cxn modelId="{5EDB3F01-9605-46D4-A5F2-374D6B206E3D}" type="presParOf" srcId="{644D0A35-B998-4655-B44C-8B4BD0C3D245}" destId="{D8D1BEF7-B05B-46C6-BD2E-C520E84EA0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118520"/>
          <a:ext cx="6019800" cy="897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117855" y="377483"/>
          <a:ext cx="402323" cy="4023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499153" y="198726"/>
          <a:ext cx="5319333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Baskerville Old Face" panose="02020602080505020303" pitchFamily="18" charset="0"/>
              <a:ea typeface="Adobe Heiti Std R" panose="020B0400000000000000" pitchFamily="34" charset="-128"/>
            </a:rPr>
            <a:t>Alternative energy challenges in Egypt</a:t>
          </a:r>
        </a:p>
      </dsp:txBody>
      <dsp:txXfrm>
        <a:off x="499153" y="198726"/>
        <a:ext cx="5319333" cy="777931"/>
      </dsp:txXfrm>
    </dsp:sp>
    <dsp:sp modelId="{E7329DE9-6CBC-4222-BA02-41C8593CFC1E}">
      <dsp:nvSpPr>
        <dsp:cNvPr id="0" name=""/>
        <dsp:cNvSpPr/>
      </dsp:nvSpPr>
      <dsp:spPr>
        <a:xfrm>
          <a:off x="0" y="1207669"/>
          <a:ext cx="6019800" cy="8383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72332" y="1425663"/>
          <a:ext cx="402323" cy="4023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396817" y="1261076"/>
          <a:ext cx="5771928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Baskerville Old Face" panose="02020602080505020303" pitchFamily="18" charset="0"/>
            </a:rPr>
            <a:t> Previous solutions related to our solution</a:t>
          </a:r>
        </a:p>
      </dsp:txBody>
      <dsp:txXfrm>
        <a:off x="396817" y="1261076"/>
        <a:ext cx="5771928" cy="777931"/>
      </dsp:txXfrm>
    </dsp:sp>
    <dsp:sp modelId="{625AEBC4-C6DD-430A-8F95-BBF226EF4AB3}">
      <dsp:nvSpPr>
        <dsp:cNvPr id="0" name=""/>
        <dsp:cNvSpPr/>
      </dsp:nvSpPr>
      <dsp:spPr>
        <a:xfrm>
          <a:off x="-19038" y="2185587"/>
          <a:ext cx="6019800" cy="827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79469" y="2391017"/>
          <a:ext cx="377878" cy="4023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446946" y="2192395"/>
          <a:ext cx="5173693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Baskerville Old Face" panose="02020602080505020303" pitchFamily="18" charset="0"/>
            </a:rPr>
            <a:t>Our chosen solution and how it works</a:t>
          </a:r>
        </a:p>
      </dsp:txBody>
      <dsp:txXfrm>
        <a:off x="446946" y="2192395"/>
        <a:ext cx="5173693" cy="777931"/>
      </dsp:txXfrm>
    </dsp:sp>
    <dsp:sp modelId="{DC8F5D89-61E4-4E7B-B8BD-5176FE82377A}">
      <dsp:nvSpPr>
        <dsp:cNvPr id="0" name=""/>
        <dsp:cNvSpPr/>
      </dsp:nvSpPr>
      <dsp:spPr>
        <a:xfrm>
          <a:off x="-10610" y="3225798"/>
          <a:ext cx="6019800" cy="8205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73C2F-8916-4B09-8CDA-D3FED4E2369A}">
      <dsp:nvSpPr>
        <dsp:cNvPr id="0" name=""/>
        <dsp:cNvSpPr/>
      </dsp:nvSpPr>
      <dsp:spPr>
        <a:xfrm>
          <a:off x="122216" y="3441943"/>
          <a:ext cx="402323" cy="4023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1BEF7-B05B-46C6-BD2E-C520E84EA025}">
      <dsp:nvSpPr>
        <dsp:cNvPr id="0" name=""/>
        <dsp:cNvSpPr/>
      </dsp:nvSpPr>
      <dsp:spPr>
        <a:xfrm>
          <a:off x="619570" y="3242978"/>
          <a:ext cx="5173693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667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50" b="0" kern="1200" dirty="0">
              <a:latin typeface="Baskerville Old Face" panose="02020602080505020303" pitchFamily="18" charset="0"/>
            </a:rPr>
            <a:t>How the solution matches the design requirements</a:t>
          </a:r>
        </a:p>
      </dsp:txBody>
      <dsp:txXfrm>
        <a:off x="619570" y="3242978"/>
        <a:ext cx="5173693" cy="777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118520"/>
          <a:ext cx="6019800" cy="897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117855" y="377483"/>
          <a:ext cx="402323" cy="4023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499153" y="198726"/>
          <a:ext cx="5319333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2d sketch then 3d simulation.</a:t>
          </a:r>
          <a:endParaRPr lang="en-US" sz="2000" kern="1200" dirty="0">
            <a:latin typeface="Baskerville Old Face" panose="02020602080505020303" pitchFamily="18" charset="0"/>
            <a:ea typeface="Adobe Heiti Std R" panose="020B0400000000000000" pitchFamily="34" charset="-128"/>
          </a:endParaRPr>
        </a:p>
      </dsp:txBody>
      <dsp:txXfrm>
        <a:off x="499153" y="198726"/>
        <a:ext cx="5319333" cy="777931"/>
      </dsp:txXfrm>
    </dsp:sp>
    <dsp:sp modelId="{E7329DE9-6CBC-4222-BA02-41C8593CFC1E}">
      <dsp:nvSpPr>
        <dsp:cNvPr id="0" name=""/>
        <dsp:cNvSpPr/>
      </dsp:nvSpPr>
      <dsp:spPr>
        <a:xfrm>
          <a:off x="0" y="1207669"/>
          <a:ext cx="6019800" cy="8383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72332" y="1425663"/>
          <a:ext cx="402323" cy="4023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396817" y="1261076"/>
          <a:ext cx="5771928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R</a:t>
          </a:r>
          <a:r>
            <a:rPr lang="en-US" sz="2400" kern="1200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ack and</a:t>
          </a: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 gear system to gear up the speed. </a:t>
          </a:r>
          <a:endParaRPr lang="en-US" sz="2400" kern="1200" dirty="0">
            <a:latin typeface="Baskerville Old Face" panose="02020602080505020303" pitchFamily="18" charset="0"/>
          </a:endParaRPr>
        </a:p>
      </dsp:txBody>
      <dsp:txXfrm>
        <a:off x="396817" y="1261076"/>
        <a:ext cx="5771928" cy="777931"/>
      </dsp:txXfrm>
    </dsp:sp>
    <dsp:sp modelId="{625AEBC4-C6DD-430A-8F95-BBF226EF4AB3}">
      <dsp:nvSpPr>
        <dsp:cNvPr id="0" name=""/>
        <dsp:cNvSpPr/>
      </dsp:nvSpPr>
      <dsp:spPr>
        <a:xfrm>
          <a:off x="-19038" y="2185587"/>
          <a:ext cx="6019800" cy="827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79469" y="2391017"/>
          <a:ext cx="377878" cy="4023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446946" y="2192395"/>
          <a:ext cx="5173693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A Combination of springs to move up and down</a:t>
          </a:r>
          <a:r>
            <a:rPr lang="en-US" sz="2000" kern="1200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.</a:t>
          </a:r>
          <a:endParaRPr lang="en-US" sz="2000" kern="1200" dirty="0">
            <a:latin typeface="Baskerville Old Face" panose="02020602080505020303" pitchFamily="18" charset="0"/>
          </a:endParaRPr>
        </a:p>
      </dsp:txBody>
      <dsp:txXfrm>
        <a:off x="446946" y="2192395"/>
        <a:ext cx="5173693" cy="777931"/>
      </dsp:txXfrm>
    </dsp:sp>
    <dsp:sp modelId="{DC8F5D89-61E4-4E7B-B8BD-5176FE82377A}">
      <dsp:nvSpPr>
        <dsp:cNvPr id="0" name=""/>
        <dsp:cNvSpPr/>
      </dsp:nvSpPr>
      <dsp:spPr>
        <a:xfrm>
          <a:off x="-10610" y="3225798"/>
          <a:ext cx="6019800" cy="8205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73C2F-8916-4B09-8CDA-D3FED4E2369A}">
      <dsp:nvSpPr>
        <dsp:cNvPr id="0" name=""/>
        <dsp:cNvSpPr/>
      </dsp:nvSpPr>
      <dsp:spPr>
        <a:xfrm>
          <a:off x="122216" y="3441943"/>
          <a:ext cx="402323" cy="4023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1BEF7-B05B-46C6-BD2E-C520E84EA025}">
      <dsp:nvSpPr>
        <dsp:cNvPr id="0" name=""/>
        <dsp:cNvSpPr/>
      </dsp:nvSpPr>
      <dsp:spPr>
        <a:xfrm>
          <a:off x="619570" y="3242978"/>
          <a:ext cx="5173693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667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5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A DC generator and stepper motor (Working as generator).</a:t>
          </a:r>
          <a:endParaRPr lang="en-US" sz="1950" b="0" kern="1200" dirty="0">
            <a:latin typeface="Baskerville Old Face" panose="02020602080505020303" pitchFamily="18" charset="0"/>
          </a:endParaRPr>
        </a:p>
      </dsp:txBody>
      <dsp:txXfrm>
        <a:off x="619570" y="3242978"/>
        <a:ext cx="5173693" cy="7779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12248"/>
          <a:ext cx="6019800" cy="954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136622" y="287648"/>
          <a:ext cx="427862" cy="4278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556674" y="97544"/>
          <a:ext cx="5263646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  Usage of multiplexer.</a:t>
          </a:r>
          <a:endParaRPr lang="en-US" sz="2400" kern="1200" dirty="0">
            <a:latin typeface="Baskerville Old Face" panose="02020602080505020303" pitchFamily="18" charset="0"/>
            <a:ea typeface="Adobe Heiti Std R" panose="020B0400000000000000" pitchFamily="34" charset="-128"/>
          </a:endParaRPr>
        </a:p>
      </dsp:txBody>
      <dsp:txXfrm>
        <a:off x="556674" y="97544"/>
        <a:ext cx="5263646" cy="777931"/>
      </dsp:txXfrm>
    </dsp:sp>
    <dsp:sp modelId="{E7329DE9-6CBC-4222-BA02-41C8593CFC1E}">
      <dsp:nvSpPr>
        <dsp:cNvPr id="0" name=""/>
        <dsp:cNvSpPr/>
      </dsp:nvSpPr>
      <dsp:spPr>
        <a:xfrm>
          <a:off x="0" y="1158187"/>
          <a:ext cx="6019800" cy="8915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88210" y="1390019"/>
          <a:ext cx="427862" cy="4278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455410" y="1214984"/>
          <a:ext cx="5711503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  </a:t>
          </a:r>
          <a:r>
            <a:rPr lang="en-US" sz="2400" kern="1200" dirty="0" err="1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NodeMCU</a:t>
          </a: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 and how it works.</a:t>
          </a:r>
          <a:endParaRPr lang="en-US" sz="2400" kern="1200" dirty="0">
            <a:latin typeface="Baskerville Old Face" panose="02020602080505020303" pitchFamily="18" charset="0"/>
          </a:endParaRPr>
        </a:p>
      </dsp:txBody>
      <dsp:txXfrm>
        <a:off x="455410" y="1214984"/>
        <a:ext cx="5711503" cy="777931"/>
      </dsp:txXfrm>
    </dsp:sp>
    <dsp:sp modelId="{625AEBC4-C6DD-430A-8F95-BBF226EF4AB3}">
      <dsp:nvSpPr>
        <dsp:cNvPr id="0" name=""/>
        <dsp:cNvSpPr/>
      </dsp:nvSpPr>
      <dsp:spPr>
        <a:xfrm>
          <a:off x="-17206" y="2185834"/>
          <a:ext cx="6019800" cy="879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95807" y="2404305"/>
          <a:ext cx="402290" cy="4278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504549" y="2199168"/>
          <a:ext cx="5119532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Voltage-current senor (Max-471)</a:t>
          </a:r>
          <a:endParaRPr lang="en-US" sz="2400" kern="1200" dirty="0">
            <a:latin typeface="Baskerville Old Face" panose="02020602080505020303" pitchFamily="18" charset="0"/>
          </a:endParaRPr>
        </a:p>
      </dsp:txBody>
      <dsp:txXfrm>
        <a:off x="504549" y="2199168"/>
        <a:ext cx="5119532" cy="777931"/>
      </dsp:txXfrm>
    </dsp:sp>
    <dsp:sp modelId="{DC8F5D89-61E4-4E7B-B8BD-5176FE82377A}">
      <dsp:nvSpPr>
        <dsp:cNvPr id="0" name=""/>
        <dsp:cNvSpPr/>
      </dsp:nvSpPr>
      <dsp:spPr>
        <a:xfrm>
          <a:off x="-8779" y="3279730"/>
          <a:ext cx="6019800" cy="8726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73C2F-8916-4B09-8CDA-D3FED4E2369A}">
      <dsp:nvSpPr>
        <dsp:cNvPr id="0" name=""/>
        <dsp:cNvSpPr/>
      </dsp:nvSpPr>
      <dsp:spPr>
        <a:xfrm>
          <a:off x="141260" y="3509595"/>
          <a:ext cx="427862" cy="4278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1BEF7-B05B-46C6-BD2E-C520E84EA025}">
      <dsp:nvSpPr>
        <dsp:cNvPr id="0" name=""/>
        <dsp:cNvSpPr/>
      </dsp:nvSpPr>
      <dsp:spPr>
        <a:xfrm>
          <a:off x="675832" y="3302053"/>
          <a:ext cx="5119532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Bridge and breadboard connections.</a:t>
          </a:r>
          <a:endParaRPr lang="en-US" sz="2400" b="0" kern="1200" dirty="0">
            <a:latin typeface="Baskerville Old Face" panose="02020602080505020303" pitchFamily="18" charset="0"/>
          </a:endParaRPr>
        </a:p>
      </dsp:txBody>
      <dsp:txXfrm>
        <a:off x="675832" y="3302053"/>
        <a:ext cx="5119532" cy="7779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118520"/>
          <a:ext cx="6019800" cy="897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117855" y="377483"/>
          <a:ext cx="402323" cy="4023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499153" y="198726"/>
          <a:ext cx="5319333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Ensuring maintenance and consistency.</a:t>
          </a:r>
          <a:endParaRPr lang="en-US" sz="2400" kern="1200" dirty="0">
            <a:latin typeface="Baskerville Old Face" panose="02020602080505020303" pitchFamily="18" charset="0"/>
            <a:ea typeface="Adobe Heiti Std R" panose="020B0400000000000000" pitchFamily="34" charset="-128"/>
          </a:endParaRPr>
        </a:p>
      </dsp:txBody>
      <dsp:txXfrm>
        <a:off x="499153" y="198726"/>
        <a:ext cx="5319333" cy="777931"/>
      </dsp:txXfrm>
    </dsp:sp>
    <dsp:sp modelId="{E7329DE9-6CBC-4222-BA02-41C8593CFC1E}">
      <dsp:nvSpPr>
        <dsp:cNvPr id="0" name=""/>
        <dsp:cNvSpPr/>
      </dsp:nvSpPr>
      <dsp:spPr>
        <a:xfrm>
          <a:off x="0" y="1207669"/>
          <a:ext cx="6019800" cy="8383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72332" y="1425663"/>
          <a:ext cx="402323" cy="4023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396817" y="1261076"/>
          <a:ext cx="5771928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 Resulted power output</a:t>
          </a:r>
          <a:endParaRPr lang="en-US" sz="2800" kern="1200" dirty="0">
            <a:latin typeface="Baskerville Old Face" panose="02020602080505020303" pitchFamily="18" charset="0"/>
          </a:endParaRPr>
        </a:p>
      </dsp:txBody>
      <dsp:txXfrm>
        <a:off x="396817" y="1261076"/>
        <a:ext cx="5771928" cy="777931"/>
      </dsp:txXfrm>
    </dsp:sp>
    <dsp:sp modelId="{625AEBC4-C6DD-430A-8F95-BBF226EF4AB3}">
      <dsp:nvSpPr>
        <dsp:cNvPr id="0" name=""/>
        <dsp:cNvSpPr/>
      </dsp:nvSpPr>
      <dsp:spPr>
        <a:xfrm>
          <a:off x="-19038" y="2185587"/>
          <a:ext cx="6019800" cy="827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79469" y="2391017"/>
          <a:ext cx="377878" cy="4023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446946" y="2192395"/>
          <a:ext cx="5173693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Applicability on large scale.</a:t>
          </a:r>
          <a:endParaRPr lang="en-US" sz="2800" kern="1200" dirty="0">
            <a:latin typeface="Baskerville Old Face" panose="02020602080505020303" pitchFamily="18" charset="0"/>
          </a:endParaRPr>
        </a:p>
      </dsp:txBody>
      <dsp:txXfrm>
        <a:off x="446946" y="2192395"/>
        <a:ext cx="5173693" cy="777931"/>
      </dsp:txXfrm>
    </dsp:sp>
    <dsp:sp modelId="{DC8F5D89-61E4-4E7B-B8BD-5176FE82377A}">
      <dsp:nvSpPr>
        <dsp:cNvPr id="0" name=""/>
        <dsp:cNvSpPr/>
      </dsp:nvSpPr>
      <dsp:spPr>
        <a:xfrm>
          <a:off x="-10610" y="3225798"/>
          <a:ext cx="6019800" cy="8205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73C2F-8916-4B09-8CDA-D3FED4E2369A}">
      <dsp:nvSpPr>
        <dsp:cNvPr id="0" name=""/>
        <dsp:cNvSpPr/>
      </dsp:nvSpPr>
      <dsp:spPr>
        <a:xfrm>
          <a:off x="122216" y="3441943"/>
          <a:ext cx="402323" cy="4023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1BEF7-B05B-46C6-BD2E-C520E84EA025}">
      <dsp:nvSpPr>
        <dsp:cNvPr id="0" name=""/>
        <dsp:cNvSpPr/>
      </dsp:nvSpPr>
      <dsp:spPr>
        <a:xfrm>
          <a:off x="619570" y="3242978"/>
          <a:ext cx="5173693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Using communication and technology.</a:t>
          </a:r>
          <a:endParaRPr lang="en-US" sz="2400" b="0" kern="1200" dirty="0">
            <a:latin typeface="Baskerville Old Face" panose="02020602080505020303" pitchFamily="18" charset="0"/>
          </a:endParaRPr>
        </a:p>
      </dsp:txBody>
      <dsp:txXfrm>
        <a:off x="619570" y="3242978"/>
        <a:ext cx="5173693" cy="7779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11906"/>
          <a:ext cx="6204640" cy="9276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122591" y="279604"/>
          <a:ext cx="415896" cy="415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517462" y="94816"/>
          <a:ext cx="5479576" cy="756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29" tIns="80029" rIns="80029" bIns="8002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Utilizing every day's motion</a:t>
          </a:r>
          <a:endParaRPr lang="en-US" sz="2400" kern="1200" dirty="0">
            <a:latin typeface="Baskerville Old Face" panose="02020602080505020303" pitchFamily="18" charset="0"/>
            <a:ea typeface="Adobe Heiti Std R" panose="020B0400000000000000" pitchFamily="34" charset="-128"/>
          </a:endParaRPr>
        </a:p>
      </dsp:txBody>
      <dsp:txXfrm>
        <a:off x="517462" y="94816"/>
        <a:ext cx="5479576" cy="756174"/>
      </dsp:txXfrm>
    </dsp:sp>
    <dsp:sp modelId="{E7329DE9-6CBC-4222-BA02-41C8593CFC1E}">
      <dsp:nvSpPr>
        <dsp:cNvPr id="0" name=""/>
        <dsp:cNvSpPr/>
      </dsp:nvSpPr>
      <dsp:spPr>
        <a:xfrm>
          <a:off x="0" y="1125797"/>
          <a:ext cx="6204640" cy="866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75533" y="1351144"/>
          <a:ext cx="415896" cy="415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412044" y="1181005"/>
          <a:ext cx="5945805" cy="756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29" tIns="80029" rIns="80029" bIns="80029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Baskerville Old Face" panose="02020602080505020303" pitchFamily="18" charset="0"/>
          </a:endParaRPr>
        </a:p>
      </dsp:txBody>
      <dsp:txXfrm>
        <a:off x="412044" y="1181005"/>
        <a:ext cx="5945805" cy="756174"/>
      </dsp:txXfrm>
    </dsp:sp>
    <dsp:sp modelId="{625AEBC4-C6DD-430A-8F95-BBF226EF4AB3}">
      <dsp:nvSpPr>
        <dsp:cNvPr id="0" name=""/>
        <dsp:cNvSpPr/>
      </dsp:nvSpPr>
      <dsp:spPr>
        <a:xfrm>
          <a:off x="-19313" y="2124704"/>
          <a:ext cx="6204640" cy="85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82918" y="2337065"/>
          <a:ext cx="391040" cy="415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530366" y="2200631"/>
          <a:ext cx="5329549" cy="756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29" tIns="80029" rIns="80029" bIns="80029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skerville Old Face" panose="02020602080505020303" pitchFamily="18" charset="0"/>
            </a:rPr>
            <a:t>Designing and testing a model</a:t>
          </a:r>
          <a:r>
            <a:rPr lang="en-US" sz="2800" kern="1200" baseline="0" dirty="0">
              <a:latin typeface="Baskerville Old Face" panose="02020602080505020303" pitchFamily="18" charset="0"/>
            </a:rPr>
            <a:t> </a:t>
          </a:r>
          <a:endParaRPr lang="en-US" sz="2800" kern="1200" dirty="0">
            <a:latin typeface="Baskerville Old Face" panose="02020602080505020303" pitchFamily="18" charset="0"/>
          </a:endParaRPr>
        </a:p>
      </dsp:txBody>
      <dsp:txXfrm>
        <a:off x="530366" y="2200631"/>
        <a:ext cx="5329549" cy="756174"/>
      </dsp:txXfrm>
    </dsp:sp>
    <dsp:sp modelId="{DC8F5D89-61E4-4E7B-B8BD-5176FE82377A}">
      <dsp:nvSpPr>
        <dsp:cNvPr id="0" name=""/>
        <dsp:cNvSpPr/>
      </dsp:nvSpPr>
      <dsp:spPr>
        <a:xfrm>
          <a:off x="-10627" y="3188007"/>
          <a:ext cx="6204640" cy="848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73C2F-8916-4B09-8CDA-D3FED4E2369A}">
      <dsp:nvSpPr>
        <dsp:cNvPr id="0" name=""/>
        <dsp:cNvSpPr/>
      </dsp:nvSpPr>
      <dsp:spPr>
        <a:xfrm>
          <a:off x="127100" y="3411443"/>
          <a:ext cx="415896" cy="415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1BEF7-B05B-46C6-BD2E-C520E84EA025}">
      <dsp:nvSpPr>
        <dsp:cNvPr id="0" name=""/>
        <dsp:cNvSpPr/>
      </dsp:nvSpPr>
      <dsp:spPr>
        <a:xfrm>
          <a:off x="641508" y="3209705"/>
          <a:ext cx="5329549" cy="756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29" tIns="80029" rIns="80029" bIns="8002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Connect it with the website.</a:t>
          </a:r>
          <a:endParaRPr lang="en-US" sz="2400" b="0" kern="1200" dirty="0">
            <a:latin typeface="Baskerville Old Face" panose="02020602080505020303" pitchFamily="18" charset="0"/>
          </a:endParaRPr>
        </a:p>
      </dsp:txBody>
      <dsp:txXfrm>
        <a:off x="641508" y="3209705"/>
        <a:ext cx="5329549" cy="7561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12248"/>
          <a:ext cx="6019800" cy="954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136622" y="287648"/>
          <a:ext cx="427862" cy="4278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556674" y="97544"/>
          <a:ext cx="5263646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sto MT" panose="02040603050505030304" pitchFamily="18" charset="0"/>
              <a:ea typeface="Calibri" panose="020F0502020204030204" pitchFamily="34" charset="0"/>
              <a:cs typeface="Arial" panose="020B0604020202020204" pitchFamily="34" charset="0"/>
            </a:rPr>
            <a:t>U</a:t>
          </a:r>
          <a:r>
            <a:rPr lang="en-US" sz="2000" kern="1200" dirty="0">
              <a:effectLst/>
              <a:latin typeface="Calisto MT" panose="02040603050505030304" pitchFamily="18" charset="0"/>
              <a:ea typeface="Calibri" panose="020F0502020204030204" pitchFamily="34" charset="0"/>
              <a:cs typeface="Arial" panose="020B0604020202020204" pitchFamily="34" charset="0"/>
            </a:rPr>
            <a:t>sing dielectric elastomers deformation as an alternative for springs.</a:t>
          </a:r>
          <a:endParaRPr lang="en-US" sz="2000" kern="1200" dirty="0">
            <a:latin typeface="Baskerville Old Face" panose="02020602080505020303" pitchFamily="18" charset="0"/>
            <a:ea typeface="Adobe Heiti Std R" panose="020B0400000000000000" pitchFamily="34" charset="-128"/>
          </a:endParaRPr>
        </a:p>
      </dsp:txBody>
      <dsp:txXfrm>
        <a:off x="556674" y="97544"/>
        <a:ext cx="5263646" cy="777931"/>
      </dsp:txXfrm>
    </dsp:sp>
    <dsp:sp modelId="{E7329DE9-6CBC-4222-BA02-41C8593CFC1E}">
      <dsp:nvSpPr>
        <dsp:cNvPr id="0" name=""/>
        <dsp:cNvSpPr/>
      </dsp:nvSpPr>
      <dsp:spPr>
        <a:xfrm>
          <a:off x="0" y="1158187"/>
          <a:ext cx="6019800" cy="8915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88210" y="1390019"/>
          <a:ext cx="427862" cy="4278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455410" y="1214984"/>
          <a:ext cx="5711503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  <a:latin typeface="Calisto MT" panose="02040603050505030304" pitchFamily="18" charset="0"/>
              <a:ea typeface="Calibri" panose="020F0502020204030204" pitchFamily="34" charset="0"/>
              <a:cs typeface="Arial" panose="020B0604020202020204" pitchFamily="34" charset="0"/>
            </a:rPr>
            <a:t>Creating controlling systems to manage the       current flow.</a:t>
          </a:r>
          <a:endParaRPr lang="en-US" sz="2000" kern="1200" dirty="0">
            <a:latin typeface="Baskerville Old Face" panose="02020602080505020303" pitchFamily="18" charset="0"/>
          </a:endParaRPr>
        </a:p>
      </dsp:txBody>
      <dsp:txXfrm>
        <a:off x="455410" y="1214984"/>
        <a:ext cx="5711503" cy="777931"/>
      </dsp:txXfrm>
    </dsp:sp>
    <dsp:sp modelId="{625AEBC4-C6DD-430A-8F95-BBF226EF4AB3}">
      <dsp:nvSpPr>
        <dsp:cNvPr id="0" name=""/>
        <dsp:cNvSpPr/>
      </dsp:nvSpPr>
      <dsp:spPr>
        <a:xfrm>
          <a:off x="-17206" y="2185834"/>
          <a:ext cx="6019800" cy="879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95807" y="2404305"/>
          <a:ext cx="402290" cy="4278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504549" y="2199168"/>
          <a:ext cx="5119532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A Combination of springs to move up and down</a:t>
          </a:r>
          <a:r>
            <a:rPr lang="en-US" sz="2000" kern="1200" dirty="0">
              <a:latin typeface="Calisto MT" panose="02040603050505030304" pitchFamily="18" charset="0"/>
              <a:ea typeface="Times New Roman" panose="02020603050405020304" pitchFamily="18" charset="0"/>
              <a:cs typeface="Arial" panose="020B0604020202020204" pitchFamily="34" charset="0"/>
            </a:rPr>
            <a:t>.</a:t>
          </a:r>
          <a:endParaRPr lang="en-US" sz="2000" kern="1200" dirty="0">
            <a:latin typeface="Baskerville Old Face" panose="02020602080505020303" pitchFamily="18" charset="0"/>
          </a:endParaRPr>
        </a:p>
      </dsp:txBody>
      <dsp:txXfrm>
        <a:off x="504549" y="2199168"/>
        <a:ext cx="5119532" cy="777931"/>
      </dsp:txXfrm>
    </dsp:sp>
    <dsp:sp modelId="{DC8F5D89-61E4-4E7B-B8BD-5176FE82377A}">
      <dsp:nvSpPr>
        <dsp:cNvPr id="0" name=""/>
        <dsp:cNvSpPr/>
      </dsp:nvSpPr>
      <dsp:spPr>
        <a:xfrm>
          <a:off x="-8779" y="3279730"/>
          <a:ext cx="6019800" cy="8726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73C2F-8916-4B09-8CDA-D3FED4E2369A}">
      <dsp:nvSpPr>
        <dsp:cNvPr id="0" name=""/>
        <dsp:cNvSpPr/>
      </dsp:nvSpPr>
      <dsp:spPr>
        <a:xfrm>
          <a:off x="141260" y="3509595"/>
          <a:ext cx="427862" cy="4278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1BEF7-B05B-46C6-BD2E-C520E84EA025}">
      <dsp:nvSpPr>
        <dsp:cNvPr id="0" name=""/>
        <dsp:cNvSpPr/>
      </dsp:nvSpPr>
      <dsp:spPr>
        <a:xfrm>
          <a:off x="675832" y="3302053"/>
          <a:ext cx="5119532" cy="77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667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50" kern="1200" dirty="0">
              <a:effectLst/>
              <a:latin typeface="Calisto MT" panose="02040603050505030304" pitchFamily="18" charset="0"/>
              <a:ea typeface="Calibri" panose="020F0502020204030204" pitchFamily="34" charset="0"/>
              <a:cs typeface="Arial" panose="020B0604020202020204" pitchFamily="34" charset="0"/>
            </a:rPr>
            <a:t>Using better materials for gears. Due to high strength, and toughness. </a:t>
          </a:r>
          <a:endParaRPr lang="en-US" sz="1950" b="0" kern="1200" dirty="0">
            <a:latin typeface="Baskerville Old Face" panose="02020602080505020303" pitchFamily="18" charset="0"/>
          </a:endParaRPr>
        </a:p>
      </dsp:txBody>
      <dsp:txXfrm>
        <a:off x="675832" y="3302053"/>
        <a:ext cx="5119532" cy="777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4D864-634E-4CF7-B7B0-736C0922FCC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53C1A-E33C-4C0C-963B-17BEAB83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7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5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79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76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1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6D1E-91E1-4124-94E1-652AECE6D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88D96-20F1-4DFD-A60A-E17214401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93741-9822-4211-BB3A-07C9B332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CEA7E-F330-47A8-A8A3-1FA1D330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9B7D9-DAC8-4CB4-8375-8F273BD3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6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29E9-8286-408E-BDC0-3004C267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81844-196D-4BED-BB22-3D68F440B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A3B4-66D6-4F27-B10D-42FBA5770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02B7C-313F-4E9E-9746-E3A68B14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15E21-DBA9-42D2-8E29-6F53E0E5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5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1A8F7C-AE1E-481D-B255-6BC526840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B23A4-9941-4E84-8178-F45D0D686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7045-34C5-4887-81E7-7B81BA1C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75244-AA94-4F10-9930-1E007FBE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6EFCD-08F4-41C7-A72D-FDB2A369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5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8268-6A1F-443A-BA6D-462FAFE4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0AA92-C8C4-4B40-ABD6-27F5ACE4B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50D0E-E89A-4788-97D7-6FBBE663A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719FB-B084-433A-B92C-A951096B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04B6-82AF-4FEE-995C-5C3DF227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3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7D13-2BDB-4ABA-A204-E6268278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6919E-7BC3-4187-8C5F-1A635CE78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CCBFF-72EA-442E-A198-FBA749E42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79BB6-ECB7-4347-A053-E564AEBD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74B8-1B4F-4CE9-91B8-5C813405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5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E423-5851-48D4-B917-82868446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C24E7-0DAD-4BCE-8680-CC9ADC346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98B84-03E0-44EF-BC83-7C403BE75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3C9C9-DB66-4D58-ACB2-CD8948F64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BCB79-62B2-4A8B-9BCF-3E4BD3F4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B814E-FD72-41D6-BC54-EBF2CFDD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1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86C9-5D8B-4F40-8A52-13C1711A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F4BEC-E17E-4EC2-8205-310D0FC9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3A287-FF6D-4A10-88FF-47A8C7208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5EFEB-898C-4BE6-A46A-29A20809C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CFB8F-A476-490B-B042-EA1D7C00F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DB3938-18DD-4918-9012-E6DA2FD9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00D3A-93D3-4E19-87E8-F11FE38D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939BA-B0E1-4359-9DBF-01196E63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5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5A2C-7147-4A3C-926A-44E9B98F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5A7839-A134-4459-AD69-72E6D9A0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E9D3C-4352-45E1-9D6F-9841D6621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0710F-C5C8-4A11-B68E-199A333D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8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EC748D-A6CE-4C2E-A616-D170FDED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9B8F9-EA42-4ADF-8678-A8D3EA40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C77D3-3340-49B4-AD8E-124A516D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1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63BB-14D9-4208-BD8C-D853A810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A494C-6A3E-4FC1-A001-E9D9AEC04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811CC-591B-4563-BA97-44D71FFC8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60A71-B98C-482F-8B97-AFD4B158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ED49B-6AF8-400A-9535-B12088FE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32A7C-EACA-49D3-9EBF-30198F23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8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62D7-2808-44AD-AAEF-78146671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333580-8D21-4EDD-9B05-AC9FBF547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F3FF6-65AF-4899-B4FF-725FFE81E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63F59-33F0-4C44-A895-70895187F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B9E62-5550-48CF-A2B6-19C6C585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06799-6183-4348-8A3B-48434CBA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11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C8C51-CE1C-4DA0-AA65-B7802674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4BD67-E754-4258-A182-88857608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0308B-4335-422B-A8FB-CA97CA173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42881-6425-4FA9-BB96-A52A26DC7B4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972BA-BE69-456B-9782-9350F7862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93348-1F5F-427E-AB1A-DD28ACED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887A5-02CC-402F-A3C5-EC99FFED3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8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7.png"/><Relationship Id="rId4" Type="http://schemas.openxmlformats.org/officeDocument/2006/relationships/diagramData" Target="../diagrams/data3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AEABC7-FEF5-43E8-A5EE-67608CD4C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61"/>
          <a:stretch/>
        </p:blipFill>
        <p:spPr>
          <a:xfrm>
            <a:off x="6657975" y="1"/>
            <a:ext cx="5543549" cy="4581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7227D-56F9-4C85-BFE9-04DE06D64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626407"/>
            <a:ext cx="8361229" cy="2098226"/>
          </a:xfrm>
        </p:spPr>
        <p:txBody>
          <a:bodyPr/>
          <a:lstStyle/>
          <a:p>
            <a:r>
              <a:rPr lang="en-US" sz="8000" cap="none" dirty="0">
                <a:latin typeface="Book Antiqua" panose="02040602050305030304" pitchFamily="18" charset="0"/>
              </a:rPr>
              <a:t>Butt   rfly effect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6ABE4-BC38-4AD5-9C20-14CF03D33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886829"/>
            <a:ext cx="6831673" cy="1086237"/>
          </a:xfrm>
        </p:spPr>
        <p:txBody>
          <a:bodyPr/>
          <a:lstStyle/>
          <a:p>
            <a:r>
              <a:rPr lang="en-US" sz="3600" dirty="0">
                <a:latin typeface="Book Antiqua" panose="02040602050305030304" pitchFamily="18" charset="0"/>
              </a:rPr>
              <a:t>20301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460ED-E802-4EF6-B307-30B4B21AF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3"/>
                    </a14:imgEffect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9599" y="2677567"/>
            <a:ext cx="968745" cy="968745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C30384-E8B0-46CD-A5A9-24DCA05ACBC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935" y="2033190"/>
            <a:ext cx="50958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9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0121-EDA3-42AE-880F-267866B2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Analysis: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D42A075-8580-4023-B48E-00025351690A}"/>
                  </a:ext>
                </a:extLst>
              </p:cNvPr>
              <p:cNvSpPr/>
              <p:nvPr/>
            </p:nvSpPr>
            <p:spPr>
              <a:xfrm>
                <a:off x="838200" y="1564424"/>
                <a:ext cx="5257800" cy="78834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𝐸𝑀𝐹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𝐸𝑀𝐹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sin 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t)</a:t>
                </a:r>
              </a:p>
              <a:p>
                <a:endParaRPr lang="en-US" sz="4000" dirty="0"/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𝐸𝑀𝐹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Theoretical output of voltage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𝐸𝑀𝐹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maximum emf by the generator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D42A075-8580-4023-B48E-000253516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4424"/>
                <a:ext cx="5257800" cy="788343"/>
              </a:xfrm>
              <a:prstGeom prst="roundRect">
                <a:avLst>
                  <a:gd name="adj" fmla="val 10000"/>
                </a:avLst>
              </a:prstGeom>
              <a:blipFill>
                <a:blip r:embed="rId2"/>
                <a:stretch>
                  <a:fillRect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5FD64CA-CAAE-4285-B9CB-5632FD5D66D8}"/>
                  </a:ext>
                </a:extLst>
              </p:cNvPr>
              <p:cNvSpPr/>
              <p:nvPr/>
            </p:nvSpPr>
            <p:spPr>
              <a:xfrm>
                <a:off x="838200" y="4224789"/>
                <a:ext cx="3932809" cy="78834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𝐸𝑀𝐹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𝑏𝑎𝑐𝑘</m:t>
                        </m:r>
                      </m:sub>
                    </m:sSub>
                  </m:oMath>
                </a14:m>
                <a:r>
                  <a:rPr lang="en-US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5FD64CA-CAAE-4285-B9CB-5632FD5D6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24789"/>
                <a:ext cx="3932809" cy="788343"/>
              </a:xfrm>
              <a:prstGeom prst="roundRect">
                <a:avLst>
                  <a:gd name="adj" fmla="val 10000"/>
                </a:avLst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9120DA-8918-4E30-B54D-DFB06AAA3026}"/>
                  </a:ext>
                </a:extLst>
              </p:cNvPr>
              <p:cNvSpPr txBox="1"/>
              <p:nvPr/>
            </p:nvSpPr>
            <p:spPr>
              <a:xfrm>
                <a:off x="987641" y="5376322"/>
                <a:ext cx="6094520" cy="797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𝐸𝑀𝐹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𝑏𝑎𝑐𝑘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the back emf of the generator 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the back emf (torque) constant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9120DA-8918-4E30-B54D-DFB06AAA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41" y="5376322"/>
                <a:ext cx="6094520" cy="797206"/>
              </a:xfrm>
              <a:prstGeom prst="rect">
                <a:avLst/>
              </a:prstGeom>
              <a:blipFill>
                <a:blip r:embed="rId4"/>
                <a:stretch>
                  <a:fillRect t="-4580" b="-7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75AEEB-7602-487D-86E7-C1DF85E3F06C}"/>
              </a:ext>
            </a:extLst>
          </p:cNvPr>
          <p:cNvSpPr txBox="1"/>
          <p:nvPr/>
        </p:nvSpPr>
        <p:spPr>
          <a:xfrm>
            <a:off x="7554898" y="2974019"/>
            <a:ext cx="4637102" cy="1922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Book Antiqua" panose="02040602050305030304" pitchFamily="18" charset="0"/>
                <a:ea typeface="+mj-ea"/>
                <a:cs typeface="+mj-cs"/>
              </a:rPr>
              <a:t>Next </a:t>
            </a:r>
            <a:r>
              <a:rPr lang="en-US" sz="4400" dirty="0">
                <a:latin typeface="Book Antiqua" panose="02040602050305030304" pitchFamily="18" charset="0"/>
                <a:ea typeface="+mj-ea"/>
                <a:cs typeface="+mj-cs"/>
                <a:sym typeface="Wingdings" panose="05000000000000000000" pitchFamily="2" charset="2"/>
              </a:rPr>
              <a:t></a:t>
            </a:r>
            <a:r>
              <a:rPr lang="en-US" sz="4400" dirty="0">
                <a:latin typeface="Book Antiqua" panose="02040602050305030304" pitchFamily="18" charset="0"/>
                <a:ea typeface="+mj-ea"/>
                <a:cs typeface="+mj-cs"/>
              </a:rPr>
              <a:t> Achieving design requirements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6E247-C12C-4E9B-AE0C-A33D96F75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2054" flipH="1">
            <a:off x="8670532" y="-308766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5D38CD-C2CE-4232-8EBC-1BC588EA9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1" b="13528"/>
          <a:stretch/>
        </p:blipFill>
        <p:spPr>
          <a:xfrm rot="20178382" flipH="1">
            <a:off x="6207962" y="16752"/>
            <a:ext cx="6914965" cy="5930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8175"/>
            <a:ext cx="6176776" cy="1076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dirty="0">
                <a:latin typeface="Book Antiqua" panose="02040602050305030304" pitchFamily="18" charset="0"/>
              </a:rPr>
              <a:t>Design Requirements:</a:t>
            </a:r>
          </a:p>
        </p:txBody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56442887"/>
              </p:ext>
            </p:extLst>
          </p:nvPr>
        </p:nvGraphicFramePr>
        <p:xfrm>
          <a:off x="457200" y="1690826"/>
          <a:ext cx="6019800" cy="420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503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924E-4B16-4F99-979A-E2AA479A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Book Antiqua" panose="02040602050305030304" pitchFamily="18" charset="0"/>
              </a:rPr>
              <a:t>Arduino code:</a:t>
            </a:r>
          </a:p>
        </p:txBody>
      </p:sp>
      <p:pic>
        <p:nvPicPr>
          <p:cNvPr id="4" name="Content Placeholder 3" descr="measure | Arduino 1.8.16">
            <a:extLst>
              <a:ext uri="{FF2B5EF4-FFF2-40B4-BE49-F238E27FC236}">
                <a16:creationId xmlns:a16="http://schemas.microsoft.com/office/drawing/2014/main" id="{F0A38E84-DDCB-4DF9-AECF-94A0A22D3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47" r="61935" b="45525"/>
          <a:stretch/>
        </p:blipFill>
        <p:spPr bwMode="auto">
          <a:xfrm>
            <a:off x="633453" y="1890870"/>
            <a:ext cx="4832237" cy="4221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measure | Arduino 1.8.16">
            <a:extLst>
              <a:ext uri="{FF2B5EF4-FFF2-40B4-BE49-F238E27FC236}">
                <a16:creationId xmlns:a16="http://schemas.microsoft.com/office/drawing/2014/main" id="{3811F766-B665-4D92-8089-B4E2F5084EE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4" r="55438" b="34212"/>
          <a:stretch/>
        </p:blipFill>
        <p:spPr bwMode="auto">
          <a:xfrm>
            <a:off x="5768564" y="1920728"/>
            <a:ext cx="5316982" cy="41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63275-2FB1-4702-A394-347CCADA5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7606">
            <a:off x="6981282" y="-241843"/>
            <a:ext cx="5802563" cy="58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924E-4B16-4F99-979A-E2AA479A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Book Antiqua" panose="02040602050305030304" pitchFamily="18" charset="0"/>
              </a:rPr>
              <a:t>Website code: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A38E84-DDCB-4DF9-AECF-94A0A22D3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r="7805"/>
          <a:stretch/>
        </p:blipFill>
        <p:spPr bwMode="auto">
          <a:xfrm>
            <a:off x="633453" y="1890870"/>
            <a:ext cx="4832237" cy="4221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1F766-B665-4D92-8089-B4E2F5084E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7" b="7547"/>
          <a:stretch/>
        </p:blipFill>
        <p:spPr bwMode="auto">
          <a:xfrm>
            <a:off x="5768564" y="1920728"/>
            <a:ext cx="5316982" cy="41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63275-2FB1-4702-A394-347CCADA5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7606">
            <a:off x="6981282" y="-241843"/>
            <a:ext cx="5802563" cy="58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8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8175"/>
            <a:ext cx="6176776" cy="1076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latin typeface="Book Antiqua" panose="02040602050305030304" pitchFamily="18" charset="0"/>
              </a:rPr>
              <a:t>Test plan:</a:t>
            </a:r>
          </a:p>
        </p:txBody>
      </p:sp>
    </p:spTree>
    <p:extLst>
      <p:ext uri="{BB962C8B-B14F-4D97-AF65-F5344CB8AC3E}">
        <p14:creationId xmlns:p14="http://schemas.microsoft.com/office/powerpoint/2010/main" val="133387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D1D5-4C22-4D24-BAFC-D47F6721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60" y="130556"/>
            <a:ext cx="4980841" cy="1325563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Book Antiqua" panose="02040602050305030304" pitchFamily="18" charset="0"/>
              </a:rPr>
              <a:t>Results: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365371-0296-44FA-BC9B-7A5E80953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726" y="4204125"/>
            <a:ext cx="8919221" cy="26032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503F6-49B9-4AAB-BF76-F62134A6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56" y="943457"/>
            <a:ext cx="8479311" cy="3153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43DC0F-F8FE-41F7-83C9-2BFDC2FB3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4167">
            <a:off x="-314366" y="754810"/>
            <a:ext cx="4941769" cy="494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1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918E-C5A1-478F-8687-69506A34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graphicFrame>
        <p:nvGraphicFramePr>
          <p:cNvPr id="5" name="Content Placeholder 2" descr="Icon SmartArt graphic">
            <a:extLst>
              <a:ext uri="{FF2B5EF4-FFF2-40B4-BE49-F238E27FC236}">
                <a16:creationId xmlns:a16="http://schemas.microsoft.com/office/drawing/2014/main" id="{0946F88C-EED7-4C4F-8FAD-905F5198F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835631"/>
              </p:ext>
            </p:extLst>
          </p:nvPr>
        </p:nvGraphicFramePr>
        <p:xfrm>
          <a:off x="593726" y="1817688"/>
          <a:ext cx="6204640" cy="40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1DA32E5-A078-40B4-B752-CC0299E47074}"/>
              </a:ext>
            </a:extLst>
          </p:cNvPr>
          <p:cNvGrpSpPr/>
          <p:nvPr/>
        </p:nvGrpSpPr>
        <p:grpSpPr>
          <a:xfrm>
            <a:off x="1031271" y="3013187"/>
            <a:ext cx="5516389" cy="793900"/>
            <a:chOff x="330255" y="1195500"/>
            <a:chExt cx="5516389" cy="793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79477D-6A62-458E-986A-47F74CA7A90D}"/>
                </a:ext>
              </a:extLst>
            </p:cNvPr>
            <p:cNvSpPr/>
            <p:nvPr/>
          </p:nvSpPr>
          <p:spPr>
            <a:xfrm>
              <a:off x="517095" y="1233226"/>
              <a:ext cx="5329549" cy="75617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7654F-CAAD-42C7-BD62-AF295040E1EA}"/>
                </a:ext>
              </a:extLst>
            </p:cNvPr>
            <p:cNvSpPr txBox="1"/>
            <p:nvPr/>
          </p:nvSpPr>
          <p:spPr>
            <a:xfrm>
              <a:off x="330255" y="1195500"/>
              <a:ext cx="5329549" cy="7561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29" tIns="80029" rIns="80029" bIns="80029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>
                  <a:solidFill>
                    <a:srgbClr val="000000"/>
                  </a:solidFill>
                  <a:effectLst/>
                  <a:latin typeface="Calisto MT" panose="02040603050505030304" pitchFamily="18" charset="0"/>
                  <a:ea typeface="Times New Roman" panose="02020603050405020304" pitchFamily="18" charset="0"/>
                </a:rPr>
                <a:t>Vertical force and rotation motion </a:t>
              </a:r>
              <a:endParaRPr lang="en-US" sz="2800" kern="1200" dirty="0">
                <a:latin typeface="Baskerville Old Face" panose="020206020805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7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8175"/>
            <a:ext cx="6176776" cy="1076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latin typeface="Book Antiqua" panose="02040602050305030304" pitchFamily="18" charset="0"/>
              </a:rPr>
              <a:t>Recommendations:</a:t>
            </a:r>
          </a:p>
        </p:txBody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7700699"/>
              </p:ext>
            </p:extLst>
          </p:nvPr>
        </p:nvGraphicFramePr>
        <p:xfrm>
          <a:off x="457200" y="1859505"/>
          <a:ext cx="6019800" cy="420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D813D13-1949-4B21-8284-1C115D4B2C3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511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B641DF-9274-49C4-8D98-1398B9A1BA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3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9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8175"/>
            <a:ext cx="6176776" cy="1076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latin typeface="Book Antiqua" panose="02040602050305030304" pitchFamily="18" charset="0"/>
              </a:rPr>
              <a:t>Introduction:</a:t>
            </a:r>
          </a:p>
        </p:txBody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035260"/>
              </p:ext>
            </p:extLst>
          </p:nvPr>
        </p:nvGraphicFramePr>
        <p:xfrm>
          <a:off x="457200" y="2019300"/>
          <a:ext cx="6019800" cy="420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CC37AD-AC47-4D5F-B461-4F11F54FA2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05" y="2352913"/>
            <a:ext cx="4644977" cy="3080543"/>
          </a:xfr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816E3DE-66AF-462B-88C1-E5F08E5F56D2}"/>
              </a:ext>
            </a:extLst>
          </p:cNvPr>
          <p:cNvSpPr/>
          <p:nvPr/>
        </p:nvSpPr>
        <p:spPr>
          <a:xfrm>
            <a:off x="7054850" y="2283460"/>
            <a:ext cx="4704032" cy="3208020"/>
          </a:xfrm>
          <a:prstGeom prst="frame">
            <a:avLst>
              <a:gd name="adj1" fmla="val 1696"/>
            </a:avLst>
          </a:prstGeom>
          <a:solidFill>
            <a:srgbClr val="9275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10DE638-5134-424D-ADC3-3FB4990E5245}"/>
              </a:ext>
            </a:extLst>
          </p:cNvPr>
          <p:cNvSpPr/>
          <p:nvPr/>
        </p:nvSpPr>
        <p:spPr>
          <a:xfrm>
            <a:off x="542752" y="23590445"/>
            <a:ext cx="9202936" cy="5057580"/>
          </a:xfrm>
          <a:prstGeom prst="rect">
            <a:avLst/>
          </a:prstGeom>
          <a:solidFill>
            <a:srgbClr val="EBE1D9">
              <a:alpha val="59000"/>
            </a:srgbClr>
          </a:solidFill>
          <a:ln>
            <a:solidFill>
              <a:srgbClr val="DD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61CDA119-96B8-4C4B-84E8-9C88D984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44" y="984309"/>
            <a:ext cx="9267353" cy="5415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48CB80-10B5-4889-84D3-EDC87F3159C3}"/>
              </a:ext>
            </a:extLst>
          </p:cNvPr>
          <p:cNvSpPr txBox="1">
            <a:spLocks/>
          </p:cNvSpPr>
          <p:nvPr/>
        </p:nvSpPr>
        <p:spPr>
          <a:xfrm>
            <a:off x="-3528110" y="-1926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Book Antiqua" panose="02040602050305030304" pitchFamily="18" charset="0"/>
              </a:rPr>
              <a:t>Materials: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5D38CD-C2CE-4232-8EBC-1BC588EA9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1" b="13528"/>
          <a:stretch/>
        </p:blipFill>
        <p:spPr>
          <a:xfrm>
            <a:off x="5486405" y="-2974022"/>
            <a:ext cx="6914965" cy="5930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8175"/>
            <a:ext cx="6176776" cy="1076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latin typeface="Book Antiqua" panose="02040602050305030304" pitchFamily="18" charset="0"/>
              </a:rPr>
              <a:t>Methods</a:t>
            </a:r>
          </a:p>
        </p:txBody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37839268"/>
              </p:ext>
            </p:extLst>
          </p:nvPr>
        </p:nvGraphicFramePr>
        <p:xfrm>
          <a:off x="457200" y="2019300"/>
          <a:ext cx="6019800" cy="420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51C55561-A189-447B-ADB2-6CACE9C9D195}"/>
              </a:ext>
            </a:extLst>
          </p:cNvPr>
          <p:cNvGrpSpPr/>
          <p:nvPr/>
        </p:nvGrpSpPr>
        <p:grpSpPr>
          <a:xfrm>
            <a:off x="6956722" y="2187657"/>
            <a:ext cx="4846320" cy="3665689"/>
            <a:chOff x="6528816" y="1948727"/>
            <a:chExt cx="4846320" cy="36656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C9CEA1-4A21-49A2-8D59-2EAF984A2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7238" y="2008573"/>
              <a:ext cx="4731798" cy="3548849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0816E3DE-66AF-462B-88C1-E5F08E5F56D2}"/>
                </a:ext>
              </a:extLst>
            </p:cNvPr>
            <p:cNvSpPr/>
            <p:nvPr/>
          </p:nvSpPr>
          <p:spPr>
            <a:xfrm>
              <a:off x="6528816" y="1948727"/>
              <a:ext cx="4846320" cy="3665689"/>
            </a:xfrm>
            <a:prstGeom prst="frame">
              <a:avLst>
                <a:gd name="adj1" fmla="val 1696"/>
              </a:avLst>
            </a:prstGeom>
            <a:solidFill>
              <a:srgbClr val="9275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3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5D38CD-C2CE-4232-8EBC-1BC588EA9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1" b="13528"/>
          <a:stretch/>
        </p:blipFill>
        <p:spPr>
          <a:xfrm>
            <a:off x="5486405" y="-2974022"/>
            <a:ext cx="6914965" cy="5930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8175"/>
            <a:ext cx="6176776" cy="1076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latin typeface="Book Antiqua" panose="02040602050305030304" pitchFamily="18" charset="0"/>
              </a:rPr>
              <a:t>Electronics:</a:t>
            </a:r>
          </a:p>
        </p:txBody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98809529"/>
              </p:ext>
            </p:extLst>
          </p:nvPr>
        </p:nvGraphicFramePr>
        <p:xfrm>
          <a:off x="457200" y="2019300"/>
          <a:ext cx="6019800" cy="420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06D8D74-FE83-47DD-B128-5B93AA9EF7F3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1" t="26227" r="56570" b="19327"/>
          <a:stretch/>
        </p:blipFill>
        <p:spPr bwMode="auto">
          <a:xfrm>
            <a:off x="6997700" y="2247900"/>
            <a:ext cx="2234499" cy="3585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816E3DE-66AF-462B-88C1-E5F08E5F56D2}"/>
              </a:ext>
            </a:extLst>
          </p:cNvPr>
          <p:cNvSpPr/>
          <p:nvPr/>
        </p:nvSpPr>
        <p:spPr>
          <a:xfrm>
            <a:off x="6957810" y="2212340"/>
            <a:ext cx="2314278" cy="3648626"/>
          </a:xfrm>
          <a:prstGeom prst="frame">
            <a:avLst>
              <a:gd name="adj1" fmla="val 1696"/>
            </a:avLst>
          </a:prstGeom>
          <a:solidFill>
            <a:srgbClr val="9275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39F3E59-39CA-4B4D-8415-96230DCDACD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t="29058" r="63664" b="26403"/>
          <a:stretch/>
        </p:blipFill>
        <p:spPr bwMode="auto">
          <a:xfrm>
            <a:off x="9569367" y="2247900"/>
            <a:ext cx="2235378" cy="3587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BF28CFA3-A5CF-4206-A216-2A22E7B2D9AC}"/>
              </a:ext>
            </a:extLst>
          </p:cNvPr>
          <p:cNvSpPr/>
          <p:nvPr/>
        </p:nvSpPr>
        <p:spPr>
          <a:xfrm>
            <a:off x="9530929" y="2212340"/>
            <a:ext cx="2314278" cy="3648626"/>
          </a:xfrm>
          <a:prstGeom prst="frame">
            <a:avLst>
              <a:gd name="adj1" fmla="val 1696"/>
            </a:avLst>
          </a:prstGeom>
          <a:solidFill>
            <a:srgbClr val="9275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9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F0DB-A1A6-4444-8A74-5D6B0D2E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Electronics:</a:t>
            </a:r>
          </a:p>
        </p:txBody>
      </p:sp>
      <p:pic>
        <p:nvPicPr>
          <p:cNvPr id="5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01E63D-7F2E-474C-88F7-568BE18DF5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11687" r="43750" b="18757"/>
          <a:stretch/>
        </p:blipFill>
        <p:spPr bwMode="auto">
          <a:xfrm>
            <a:off x="838200" y="2125276"/>
            <a:ext cx="5181600" cy="3752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Content Placeholder 5" descr="A picture containing table&#10;&#10;Description automatically generated">
            <a:extLst>
              <a:ext uri="{FF2B5EF4-FFF2-40B4-BE49-F238E27FC236}">
                <a16:creationId xmlns:a16="http://schemas.microsoft.com/office/drawing/2014/main" id="{91EC0DA1-FFC1-4D6E-B820-AAE1956DB9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88" y="2057633"/>
            <a:ext cx="4711312" cy="384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3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1C76-B112-444C-818E-3BC3C284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Methods: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2671B-341C-442B-BCF5-C4BE871551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56DDE-BB11-4F3B-AF55-EFBD7B1EE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7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D1D5-4C22-4D24-BAFC-D47F6721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71" y="59532"/>
            <a:ext cx="6584057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Book Antiqua" panose="02040602050305030304" pitchFamily="18" charset="0"/>
              </a:rPr>
              <a:t>Analysis: Springs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3DC0F-F8FE-41F7-83C9-2BFDC2FB3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2016">
            <a:off x="7125123" y="-221733"/>
            <a:ext cx="4941769" cy="4941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3622E2-ED62-4D43-B3A8-6CA39F751390}"/>
              </a:ext>
            </a:extLst>
          </p:cNvPr>
          <p:cNvSpPr txBox="1"/>
          <p:nvPr/>
        </p:nvSpPr>
        <p:spPr>
          <a:xfrm>
            <a:off x="976544" y="2512381"/>
            <a:ext cx="61344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/>
              <a:t> 𝐹𝑠 = restoring spring force</a:t>
            </a:r>
          </a:p>
          <a:p>
            <a:r>
              <a:rPr lang="en-US" sz="2400" dirty="0"/>
              <a:t> K = Hooke’s constant </a:t>
            </a:r>
          </a:p>
          <a:p>
            <a:r>
              <a:rPr lang="en-US" sz="2400" dirty="0"/>
              <a:t> X = Displacement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84567DA-7971-4C89-9413-84D287EA1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0" t="47891" r="59455" b="16191"/>
          <a:stretch/>
        </p:blipFill>
        <p:spPr bwMode="auto">
          <a:xfrm>
            <a:off x="6364559" y="1811134"/>
            <a:ext cx="2818203" cy="3818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1B0D3F-2980-49D1-968A-C04B861EA683}"/>
              </a:ext>
            </a:extLst>
          </p:cNvPr>
          <p:cNvSpPr/>
          <p:nvPr/>
        </p:nvSpPr>
        <p:spPr>
          <a:xfrm>
            <a:off x="861133" y="1639907"/>
            <a:ext cx="2916685" cy="788343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4000" dirty="0"/>
              <a:t>   𝐹𝑠 = -</a:t>
            </a:r>
            <a:r>
              <a:rPr lang="en-US" sz="4000" dirty="0" err="1"/>
              <a:t>kX</a:t>
            </a:r>
            <a:r>
              <a:rPr lang="en-US" sz="4000" dirty="0"/>
              <a:t>  </a:t>
            </a:r>
          </a:p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28140F-804C-4D5F-A236-4FAB23415FE7}"/>
              </a:ext>
            </a:extLst>
          </p:cNvPr>
          <p:cNvSpPr/>
          <p:nvPr/>
        </p:nvSpPr>
        <p:spPr>
          <a:xfrm>
            <a:off x="861134" y="4262152"/>
            <a:ext cx="2916685" cy="788343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3600" dirty="0"/>
              <a:t>m 𝑥̈= F(t) − 𝐹𝑠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1433BD-7C2D-4FDD-98A7-C35C491FB333}"/>
              </a:ext>
            </a:extLst>
          </p:cNvPr>
          <p:cNvSpPr txBox="1"/>
          <p:nvPr/>
        </p:nvSpPr>
        <p:spPr>
          <a:xfrm>
            <a:off x="1116181" y="5440577"/>
            <a:ext cx="58551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  <a:r>
              <a:rPr lang="en-US" sz="2400" dirty="0"/>
              <a:t>m 𝑥̈= 𝐹𝑛𝑒𝑡 (Net force)</a:t>
            </a:r>
          </a:p>
          <a:p>
            <a:r>
              <a:rPr lang="en-US" sz="2400" dirty="0"/>
              <a:t>  F(t) = The force the load exerts</a:t>
            </a:r>
          </a:p>
          <a:p>
            <a:endParaRPr lang="en-US" dirty="0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D95A5327-431E-4A99-B63A-DA330A361599}"/>
              </a:ext>
            </a:extLst>
          </p:cNvPr>
          <p:cNvSpPr/>
          <p:nvPr/>
        </p:nvSpPr>
        <p:spPr>
          <a:xfrm>
            <a:off x="6303146" y="1803960"/>
            <a:ext cx="2889044" cy="3825412"/>
          </a:xfrm>
          <a:prstGeom prst="frame">
            <a:avLst>
              <a:gd name="adj1" fmla="val 1696"/>
            </a:avLst>
          </a:prstGeom>
          <a:solidFill>
            <a:srgbClr val="9275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6396-78F9-4179-97A0-67D98A51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Analysis: Gears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D7A3B4-E475-4BCD-BAB3-B4132A6E58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6544" y="2683274"/>
                <a:ext cx="7323338" cy="2747963"/>
              </a:xfrm>
            </p:spPr>
            <p:txBody>
              <a:bodyPr/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sz="2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Linear Acceleration 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Angular acceleration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= Radius of the gear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D7A3B4-E475-4BCD-BAB3-B4132A6E5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6544" y="2683274"/>
                <a:ext cx="7323338" cy="2747963"/>
              </a:xfrm>
              <a:blipFill>
                <a:blip r:embed="rId2"/>
                <a:stretch>
                  <a:fillRect l="-166" t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BA5A43B-125E-41E5-9B88-406883658909}"/>
                  </a:ext>
                </a:extLst>
              </p:cNvPr>
              <p:cNvSpPr/>
              <p:nvPr/>
            </p:nvSpPr>
            <p:spPr>
              <a:xfrm>
                <a:off x="861133" y="1639907"/>
                <a:ext cx="2916685" cy="78834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</m:acc>
                      </m:e>
                      <m:sub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400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BA5A43B-125E-41E5-9B88-406883658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33" y="1639907"/>
                <a:ext cx="2916685" cy="788343"/>
              </a:xfrm>
              <a:prstGeom prst="roundRect">
                <a:avLst>
                  <a:gd name="adj" fmla="val 10000"/>
                </a:avLst>
              </a:prstGeom>
              <a:blipFill>
                <a:blip r:embed="rId3"/>
                <a:stretch>
                  <a:fillRect t="-11628" b="-24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4D1DAC9-AE2C-4F01-8854-5B1C5456DA42}"/>
                  </a:ext>
                </a:extLst>
              </p:cNvPr>
              <p:cNvSpPr/>
              <p:nvPr/>
            </p:nvSpPr>
            <p:spPr>
              <a:xfrm>
                <a:off x="6569476" y="1382725"/>
                <a:ext cx="4101483" cy="123362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num>
                      <m:den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num>
                      <m:den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sz="5400" dirty="0"/>
              </a:p>
              <a:p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4D1DAC9-AE2C-4F01-8854-5B1C5456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476" y="1382725"/>
                <a:ext cx="4101483" cy="1233620"/>
              </a:xfrm>
              <a:prstGeom prst="roundRect">
                <a:avLst>
                  <a:gd name="adj" fmla="val 1000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5C89861-8EC0-4EF4-9308-2DC3FD33EA18}"/>
                  </a:ext>
                </a:extLst>
              </p:cNvPr>
              <p:cNvSpPr/>
              <p:nvPr/>
            </p:nvSpPr>
            <p:spPr>
              <a:xfrm>
                <a:off x="6604987" y="2902840"/>
                <a:ext cx="4101483" cy="123362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num>
                      <m:den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x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num>
                      <m:den>
                        <m:sSub>
                          <m:sSubPr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sz="5400" dirty="0"/>
              </a:p>
              <a:p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5C89861-8EC0-4EF4-9308-2DC3FD33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987" y="2902840"/>
                <a:ext cx="4101483" cy="1233620"/>
              </a:xfrm>
              <a:prstGeom prst="roundRect">
                <a:avLst>
                  <a:gd name="adj" fmla="val 10000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B276DFE-FFAB-4ACE-A372-5BCB90A3D76D}"/>
                  </a:ext>
                </a:extLst>
              </p:cNvPr>
              <p:cNvSpPr/>
              <p:nvPr/>
            </p:nvSpPr>
            <p:spPr>
              <a:xfrm>
                <a:off x="5321794" y="4291668"/>
                <a:ext cx="6577243" cy="106206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𝑑𝑟𝑖𝑣𝑒𝑛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𝑑𝑟𝑖𝑣𝑒𝑟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90 </m:t>
                        </m:r>
                      </m:num>
                      <m:den>
                        <m: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45</m:t>
                        </m:r>
                      </m:den>
                    </m:f>
                  </m:oMath>
                </a14:m>
                <a:r>
                  <a:rPr lang="en-US" sz="3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x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45 </m:t>
                        </m:r>
                      </m:num>
                      <m:den>
                        <m:r>
                          <a:rPr lang="en-US" sz="3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23  </m:t>
                        </m:r>
                      </m:den>
                    </m:f>
                  </m:oMath>
                </a14:m>
                <a:r>
                  <a:rPr lang="en-US" sz="3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3.91 </a:t>
                </a:r>
                <a14:m>
                  <m:oMath xmlns:m="http://schemas.openxmlformats.org/officeDocument/2006/math">
                    <m:r>
                      <a:rPr lang="en-US" sz="36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sz="3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4 </a:t>
                </a:r>
                <a:endParaRPr lang="en-US" sz="7200" dirty="0"/>
              </a:p>
              <a:p>
                <a:endParaRPr lang="en-US" sz="5400" dirty="0"/>
              </a:p>
              <a:p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B276DFE-FFAB-4ACE-A372-5BCB90A3D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794" y="4291668"/>
                <a:ext cx="6577243" cy="1062067"/>
              </a:xfrm>
              <a:prstGeom prst="roundRect">
                <a:avLst>
                  <a:gd name="adj" fmla="val 10000"/>
                </a:avLst>
              </a:prstGeom>
              <a:blipFill>
                <a:blip r:embed="rId6"/>
                <a:stretch>
                  <a:fillRect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C411041-40E4-4611-B90E-81FACDF04290}"/>
                  </a:ext>
                </a:extLst>
              </p:cNvPr>
              <p:cNvSpPr/>
              <p:nvPr/>
            </p:nvSpPr>
            <p:spPr>
              <a:xfrm>
                <a:off x="6569476" y="5563748"/>
                <a:ext cx="4101483" cy="78834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bg1">
                  <a:lumMod val="95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0.5 ∗4=2 </m:t>
                    </m:r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𝑅𝑃𝑆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C411041-40E4-4611-B90E-81FACDF04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476" y="5563748"/>
                <a:ext cx="4101483" cy="788343"/>
              </a:xfrm>
              <a:prstGeom prst="roundRect">
                <a:avLst>
                  <a:gd name="adj" fmla="val 10000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F54CD09-4896-41FE-AAC7-CB60DCD4D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01" y="4593770"/>
            <a:ext cx="3405809" cy="15614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1A5BCA-90BE-4F43-BC86-D8214370D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1074">
            <a:off x="9836517" y="-143996"/>
            <a:ext cx="2720269" cy="272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5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368</Words>
  <Application>Microsoft Office PowerPoint</Application>
  <PresentationFormat>Widescreen</PresentationFormat>
  <Paragraphs>75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Baskerville Old Face</vt:lpstr>
      <vt:lpstr>Book Antiqua</vt:lpstr>
      <vt:lpstr>Calibri</vt:lpstr>
      <vt:lpstr>Calibri Light</vt:lpstr>
      <vt:lpstr>Calisto MT</vt:lpstr>
      <vt:lpstr>Cambria Math</vt:lpstr>
      <vt:lpstr>Times New Roman</vt:lpstr>
      <vt:lpstr>Office Theme</vt:lpstr>
      <vt:lpstr>Butt   rfly effect</vt:lpstr>
      <vt:lpstr>Introduction:</vt:lpstr>
      <vt:lpstr>PowerPoint Presentation</vt:lpstr>
      <vt:lpstr>Methods</vt:lpstr>
      <vt:lpstr>Electronics:</vt:lpstr>
      <vt:lpstr>Electronics:</vt:lpstr>
      <vt:lpstr>Methods: Website</vt:lpstr>
      <vt:lpstr>Analysis: Springs</vt:lpstr>
      <vt:lpstr>Analysis: Gears</vt:lpstr>
      <vt:lpstr>Analysis: Generator</vt:lpstr>
      <vt:lpstr>Design Requirements:</vt:lpstr>
      <vt:lpstr>Arduino code:</vt:lpstr>
      <vt:lpstr>Website code:</vt:lpstr>
      <vt:lpstr>Test plan:</vt:lpstr>
      <vt:lpstr>Results: </vt:lpstr>
      <vt:lpstr>Conclusion </vt:lpstr>
      <vt:lpstr>Recommendations: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Butt   rfly effect</dc:title>
  <dc:creator>Menna Allah Ramadan Abdelaziz Mohamed</dc:creator>
  <cp:lastModifiedBy>Doaa Mahdy Sheded Agha</cp:lastModifiedBy>
  <cp:revision>6</cp:revision>
  <dcterms:created xsi:type="dcterms:W3CDTF">2022-01-19T17:54:58Z</dcterms:created>
  <dcterms:modified xsi:type="dcterms:W3CDTF">2022-01-24T22:41:52Z</dcterms:modified>
</cp:coreProperties>
</file>